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7010400" cy="9296400"/>
  <p:embeddedFontLst>
    <p:embeddedFont>
      <p:font typeface="Franklin Gothic" panose="020B0604020202020204" charset="0"/>
      <p:bold r:id="rId32"/>
    </p:embeddedFont>
    <p:embeddedFont>
      <p:font typeface="Libre Franklin Medium" panose="00000600000000000000" pitchFamily="50"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0aby1T1vQFdWzr0t0De+caSEa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546EA4-4004-4915-ADDA-82BEDE66EA4F}">
  <a:tblStyle styleId="{82546EA4-4004-4915-ADDA-82BEDE66EA4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304" name="Google Shape;30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07" name="Google Shape;407;p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16" name="Google Shape;416;p1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25" name="Google Shape;425;p17: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8: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35" name="Google Shape;435;p18: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44" name="Google Shape;444;p1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53" name="Google Shape;453;p2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61" name="Google Shape;461;p21: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467" name="Google Shape;467;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475" name="Google Shape;475;p2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07" name="Google Shape;507;p27: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312" name="Google Shape;312;p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2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16" name="Google Shape;516;p2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25" name="Google Shape;525;p3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33" name="Google Shape;533;p31: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41" name="Google Shape;541;p3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50" name="Google Shape;550;p3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4: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59" name="Google Shape;559;p34: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5: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66" name="Google Shape;566;p35: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73" name="Google Shape;573;p3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580" name="Google Shape;580;p37: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319" name="Google Shape;31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327" name="Google Shape;32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353" name="Google Shape;35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365" name="Google Shape;365;p7: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374" name="Google Shape;374;p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388" name="Google Shape;388;p11: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2: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endParaRPr/>
          </a:p>
        </p:txBody>
      </p:sp>
      <p:sp>
        <p:nvSpPr>
          <p:cNvPr id="398" name="Google Shape;398;p12: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3"/>
        <p:cNvGrpSpPr/>
        <p:nvPr/>
      </p:nvGrpSpPr>
      <p:grpSpPr>
        <a:xfrm>
          <a:off x="0" y="0"/>
          <a:ext cx="0" cy="0"/>
          <a:chOff x="0" y="0"/>
          <a:chExt cx="0" cy="0"/>
        </a:xfrm>
      </p:grpSpPr>
      <p:sp>
        <p:nvSpPr>
          <p:cNvPr id="14" name="Google Shape;14;p39"/>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9"/>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16" name="Google Shape;16;p39"/>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17" name="Google Shape;17;p39"/>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 name="Google Shape;18;p39"/>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 name="Google Shape;19;p39"/>
          <p:cNvGrpSpPr/>
          <p:nvPr/>
        </p:nvGrpSpPr>
        <p:grpSpPr>
          <a:xfrm rot="-5400000">
            <a:off x="506467" y="594478"/>
            <a:ext cx="335280" cy="567690"/>
            <a:chOff x="697976" y="480133"/>
            <a:chExt cx="335280" cy="567690"/>
          </a:xfrm>
        </p:grpSpPr>
        <p:sp>
          <p:nvSpPr>
            <p:cNvPr id="20" name="Google Shape;20;p39"/>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39"/>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22" name="Google Shape;22;p39"/>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2"/>
        </a:solidFill>
        <a:effectLst/>
      </p:bgPr>
    </p:bg>
    <p:spTree>
      <p:nvGrpSpPr>
        <p:cNvPr id="1" name="Shape 99"/>
        <p:cNvGrpSpPr/>
        <p:nvPr/>
      </p:nvGrpSpPr>
      <p:grpSpPr>
        <a:xfrm>
          <a:off x="0" y="0"/>
          <a:ext cx="0" cy="0"/>
          <a:chOff x="0" y="0"/>
          <a:chExt cx="0" cy="0"/>
        </a:xfrm>
      </p:grpSpPr>
      <p:sp>
        <p:nvSpPr>
          <p:cNvPr id="100" name="Google Shape;100;p49"/>
          <p:cNvSpPr>
            <a:spLocks noGrp="1"/>
          </p:cNvSpPr>
          <p:nvPr>
            <p:ph type="pic" idx="2"/>
          </p:nvPr>
        </p:nvSpPr>
        <p:spPr>
          <a:xfrm>
            <a:off x="6044813" y="0"/>
            <a:ext cx="3099188" cy="5143500"/>
          </a:xfrm>
          <a:prstGeom prst="rect">
            <a:avLst/>
          </a:prstGeom>
          <a:noFill/>
          <a:ln>
            <a:noFill/>
          </a:ln>
        </p:spPr>
      </p:sp>
      <p:sp>
        <p:nvSpPr>
          <p:cNvPr id="101" name="Google Shape;101;p49"/>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03" name="Google Shape;103;p49"/>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49"/>
          <p:cNvSpPr txBox="1">
            <a:spLocks noGrp="1"/>
          </p:cNvSpPr>
          <p:nvPr>
            <p:ph type="ftr" idx="11"/>
          </p:nvPr>
        </p:nvSpPr>
        <p:spPr>
          <a:xfrm>
            <a:off x="1401032"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5" name="Google Shape;105;p49"/>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63666A"/>
              </a:buClr>
              <a:buSzPts val="2400"/>
              <a:buNone/>
              <a:defRPr sz="2400">
                <a:solidFill>
                  <a:srgbClr val="63666A"/>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pic>
        <p:nvPicPr>
          <p:cNvPr id="106" name="Google Shape;106;p49"/>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dk1"/>
        </a:solidFill>
        <a:effectLst/>
      </p:bgPr>
    </p:bg>
    <p:spTree>
      <p:nvGrpSpPr>
        <p:cNvPr id="1" name="Shape 107"/>
        <p:cNvGrpSpPr/>
        <p:nvPr/>
      </p:nvGrpSpPr>
      <p:grpSpPr>
        <a:xfrm>
          <a:off x="0" y="0"/>
          <a:ext cx="0" cy="0"/>
          <a:chOff x="0" y="0"/>
          <a:chExt cx="0" cy="0"/>
        </a:xfrm>
      </p:grpSpPr>
      <p:sp>
        <p:nvSpPr>
          <p:cNvPr id="108" name="Google Shape;108;p50"/>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50"/>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10" name="Google Shape;110;p50"/>
          <p:cNvSpPr txBox="1">
            <a:spLocks noGrp="1"/>
          </p:cNvSpPr>
          <p:nvPr>
            <p:ph type="body" idx="2"/>
          </p:nvPr>
        </p:nvSpPr>
        <p:spPr>
          <a:xfrm>
            <a:off x="698500" y="2476818"/>
            <a:ext cx="8120063" cy="760095"/>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lt2"/>
              </a:buClr>
              <a:buSzPts val="4400"/>
              <a:buChar char="​"/>
              <a:defRPr sz="4400">
                <a:solidFill>
                  <a:schemeClr val="lt2"/>
                </a:solidFill>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11" name="Google Shape;111;p50"/>
          <p:cNvGrpSpPr/>
          <p:nvPr/>
        </p:nvGrpSpPr>
        <p:grpSpPr>
          <a:xfrm rot="-5400000">
            <a:off x="814181" y="1938655"/>
            <a:ext cx="335280" cy="567690"/>
            <a:chOff x="697976" y="480133"/>
            <a:chExt cx="335280" cy="567690"/>
          </a:xfrm>
        </p:grpSpPr>
        <p:sp>
          <p:nvSpPr>
            <p:cNvPr id="112" name="Google Shape;112;p50"/>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3" name="Google Shape;113;p50"/>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itle Slide">
  <p:cSld name="10_Title Slide">
    <p:bg>
      <p:bgPr>
        <a:solidFill>
          <a:schemeClr val="lt1"/>
        </a:solidFill>
        <a:effectLst/>
      </p:bgPr>
    </p:bg>
    <p:spTree>
      <p:nvGrpSpPr>
        <p:cNvPr id="1" name="Shape 114"/>
        <p:cNvGrpSpPr/>
        <p:nvPr/>
      </p:nvGrpSpPr>
      <p:grpSpPr>
        <a:xfrm>
          <a:off x="0" y="0"/>
          <a:ext cx="0" cy="0"/>
          <a:chOff x="0" y="0"/>
          <a:chExt cx="0" cy="0"/>
        </a:xfrm>
      </p:grpSpPr>
      <p:sp>
        <p:nvSpPr>
          <p:cNvPr id="115" name="Google Shape;115;p51"/>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51"/>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17" name="Google Shape;117;p51"/>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18" name="Google Shape;118;p51"/>
          <p:cNvGrpSpPr/>
          <p:nvPr/>
        </p:nvGrpSpPr>
        <p:grpSpPr>
          <a:xfrm rot="-5400000">
            <a:off x="814181" y="1938655"/>
            <a:ext cx="335280" cy="567690"/>
            <a:chOff x="697976" y="480133"/>
            <a:chExt cx="335280" cy="567690"/>
          </a:xfrm>
        </p:grpSpPr>
        <p:sp>
          <p:nvSpPr>
            <p:cNvPr id="119" name="Google Shape;119;p51"/>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20" name="Google Shape;120;p51"/>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2"/>
        </a:solidFill>
        <a:effectLst/>
      </p:bgPr>
    </p:bg>
    <p:spTree>
      <p:nvGrpSpPr>
        <p:cNvPr id="1" name="Shape 121"/>
        <p:cNvGrpSpPr/>
        <p:nvPr/>
      </p:nvGrpSpPr>
      <p:grpSpPr>
        <a:xfrm>
          <a:off x="0" y="0"/>
          <a:ext cx="0" cy="0"/>
          <a:chOff x="0" y="0"/>
          <a:chExt cx="0" cy="0"/>
        </a:xfrm>
      </p:grpSpPr>
      <p:sp>
        <p:nvSpPr>
          <p:cNvPr id="122" name="Google Shape;122;p52"/>
          <p:cNvSpPr txBox="1">
            <a:spLocks noGrp="1"/>
          </p:cNvSpPr>
          <p:nvPr>
            <p:ph type="sldNum" idx="12"/>
          </p:nvPr>
        </p:nvSpPr>
        <p:spPr>
          <a:xfrm>
            <a:off x="6760447" y="4764717"/>
            <a:ext cx="2057400" cy="273844"/>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52"/>
          <p:cNvSpPr txBox="1">
            <a:spLocks noGrp="1"/>
          </p:cNvSpPr>
          <p:nvPr>
            <p:ph type="subTitle" idx="1"/>
          </p:nvPr>
        </p:nvSpPr>
        <p:spPr>
          <a:xfrm>
            <a:off x="697976" y="3310128"/>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24" name="Google Shape;124;p52"/>
          <p:cNvSpPr txBox="1">
            <a:spLocks noGrp="1"/>
          </p:cNvSpPr>
          <p:nvPr>
            <p:ph type="body" idx="2"/>
          </p:nvPr>
        </p:nvSpPr>
        <p:spPr>
          <a:xfrm>
            <a:off x="694944" y="2478024"/>
            <a:ext cx="8119872" cy="758952"/>
          </a:xfrm>
          <a:prstGeom prst="rect">
            <a:avLst/>
          </a:prstGeom>
          <a:noFill/>
          <a:ln>
            <a:noFill/>
          </a:ln>
        </p:spPr>
        <p:txBody>
          <a:bodyPr spcFirstLastPara="1" wrap="square" lIns="0" tIns="0" rIns="0" bIns="0" anchor="b"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125" name="Google Shape;125;p52"/>
          <p:cNvGrpSpPr/>
          <p:nvPr/>
        </p:nvGrpSpPr>
        <p:grpSpPr>
          <a:xfrm rot="-5400000">
            <a:off x="814181" y="1938655"/>
            <a:ext cx="335280" cy="567690"/>
            <a:chOff x="697976" y="480133"/>
            <a:chExt cx="335280" cy="567690"/>
          </a:xfrm>
        </p:grpSpPr>
        <p:sp>
          <p:nvSpPr>
            <p:cNvPr id="126" name="Google Shape;126;p52"/>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27" name="Google Shape;127;p52"/>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28"/>
        <p:cNvGrpSpPr/>
        <p:nvPr/>
      </p:nvGrpSpPr>
      <p:grpSpPr>
        <a:xfrm>
          <a:off x="0" y="0"/>
          <a:ext cx="0" cy="0"/>
          <a:chOff x="0" y="0"/>
          <a:chExt cx="0" cy="0"/>
        </a:xfrm>
      </p:grpSpPr>
      <p:sp>
        <p:nvSpPr>
          <p:cNvPr id="129" name="Google Shape;129;p53"/>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53"/>
          <p:cNvSpPr>
            <a:spLocks noGrp="1"/>
          </p:cNvSpPr>
          <p:nvPr>
            <p:ph type="pic" idx="2"/>
          </p:nvPr>
        </p:nvSpPr>
        <p:spPr>
          <a:xfrm>
            <a:off x="0" y="0"/>
            <a:ext cx="9144000" cy="5148072"/>
          </a:xfrm>
          <a:prstGeom prst="rect">
            <a:avLst/>
          </a:prstGeom>
          <a:noFill/>
          <a:ln>
            <a:noFill/>
          </a:ln>
        </p:spPr>
      </p:sp>
      <p:sp>
        <p:nvSpPr>
          <p:cNvPr id="131" name="Google Shape;131;p53"/>
          <p:cNvSpPr txBox="1">
            <a:spLocks noGrp="1"/>
          </p:cNvSpPr>
          <p:nvPr>
            <p:ph type="body" idx="1"/>
          </p:nvPr>
        </p:nvSpPr>
        <p:spPr>
          <a:xfrm>
            <a:off x="393192" y="1171164"/>
            <a:ext cx="4370832" cy="794064"/>
          </a:xfrm>
          <a:prstGeom prst="rect">
            <a:avLst/>
          </a:prstGeom>
          <a:solidFill>
            <a:schemeClr val="accent6"/>
          </a:solidFill>
          <a:ln>
            <a:noFill/>
          </a:ln>
        </p:spPr>
        <p:txBody>
          <a:bodyPr spcFirstLastPara="1" wrap="square" lIns="91425" tIns="91425" rIns="91425" bIns="91425" anchor="ctr" anchorCtr="0">
            <a:sp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ubtitle, Content">
  <p:cSld name="1_Title, Subtitle, Content">
    <p:spTree>
      <p:nvGrpSpPr>
        <p:cNvPr id="1" name="Shape 132"/>
        <p:cNvGrpSpPr/>
        <p:nvPr/>
      </p:nvGrpSpPr>
      <p:grpSpPr>
        <a:xfrm>
          <a:off x="0" y="0"/>
          <a:ext cx="0" cy="0"/>
          <a:chOff x="0" y="0"/>
          <a:chExt cx="0" cy="0"/>
        </a:xfrm>
      </p:grpSpPr>
      <p:sp>
        <p:nvSpPr>
          <p:cNvPr id="133" name="Google Shape;133;p54"/>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34" name="Google Shape;134;p54"/>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4"/>
          <p:cNvSpPr txBox="1">
            <a:spLocks noGrp="1"/>
          </p:cNvSpPr>
          <p:nvPr>
            <p:ph type="body" idx="1"/>
          </p:nvPr>
        </p:nvSpPr>
        <p:spPr>
          <a:xfrm>
            <a:off x="393192" y="1314083"/>
            <a:ext cx="4178808"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36" name="Google Shape;136;p54"/>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5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38" name="Google Shape;138;p54"/>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139" name="Google Shape;139;p54"/>
          <p:cNvSpPr txBox="1">
            <a:spLocks noGrp="1"/>
          </p:cNvSpPr>
          <p:nvPr>
            <p:ph type="subTitle" idx="2"/>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140" name="Google Shape;140;p54"/>
          <p:cNvSpPr>
            <a:spLocks noGrp="1"/>
          </p:cNvSpPr>
          <p:nvPr>
            <p:ph type="pic" idx="3"/>
          </p:nvPr>
        </p:nvSpPr>
        <p:spPr>
          <a:xfrm>
            <a:off x="4664075" y="1316736"/>
            <a:ext cx="1576388" cy="1576387"/>
          </a:xfrm>
          <a:prstGeom prst="rect">
            <a:avLst/>
          </a:prstGeom>
          <a:noFill/>
          <a:ln>
            <a:noFill/>
          </a:ln>
        </p:spPr>
      </p:sp>
      <p:sp>
        <p:nvSpPr>
          <p:cNvPr id="141" name="Google Shape;141;p54"/>
          <p:cNvSpPr>
            <a:spLocks noGrp="1"/>
          </p:cNvSpPr>
          <p:nvPr>
            <p:ph type="pic" idx="4"/>
          </p:nvPr>
        </p:nvSpPr>
        <p:spPr>
          <a:xfrm>
            <a:off x="6282964" y="1316736"/>
            <a:ext cx="2467843" cy="1576387"/>
          </a:xfrm>
          <a:prstGeom prst="rect">
            <a:avLst/>
          </a:prstGeom>
          <a:noFill/>
          <a:ln>
            <a:noFill/>
          </a:ln>
        </p:spPr>
      </p:sp>
      <p:sp>
        <p:nvSpPr>
          <p:cNvPr id="142" name="Google Shape;142;p54"/>
          <p:cNvSpPr>
            <a:spLocks noGrp="1"/>
          </p:cNvSpPr>
          <p:nvPr>
            <p:ph type="pic" idx="5"/>
          </p:nvPr>
        </p:nvSpPr>
        <p:spPr>
          <a:xfrm>
            <a:off x="7174419" y="2934145"/>
            <a:ext cx="1576388" cy="1379588"/>
          </a:xfrm>
          <a:prstGeom prst="rect">
            <a:avLst/>
          </a:prstGeom>
          <a:noFill/>
          <a:ln>
            <a:noFill/>
          </a:ln>
        </p:spPr>
      </p:sp>
      <p:sp>
        <p:nvSpPr>
          <p:cNvPr id="143" name="Google Shape;143;p54"/>
          <p:cNvSpPr>
            <a:spLocks noGrp="1"/>
          </p:cNvSpPr>
          <p:nvPr>
            <p:ph type="pic" idx="6"/>
          </p:nvPr>
        </p:nvSpPr>
        <p:spPr>
          <a:xfrm>
            <a:off x="4664075" y="2934145"/>
            <a:ext cx="2467843" cy="1379588"/>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p:cSld name="1_Section">
    <p:spTree>
      <p:nvGrpSpPr>
        <p:cNvPr id="1" name="Shape 144"/>
        <p:cNvGrpSpPr/>
        <p:nvPr/>
      </p:nvGrpSpPr>
      <p:grpSpPr>
        <a:xfrm>
          <a:off x="0" y="0"/>
          <a:ext cx="0" cy="0"/>
          <a:chOff x="0" y="0"/>
          <a:chExt cx="0" cy="0"/>
        </a:xfrm>
      </p:grpSpPr>
      <p:sp>
        <p:nvSpPr>
          <p:cNvPr id="145" name="Google Shape;145;p55"/>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46" name="Google Shape;146;p55"/>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5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48" name="Google Shape;148;p55"/>
          <p:cNvPicPr preferRelativeResize="0"/>
          <p:nvPr/>
        </p:nvPicPr>
        <p:blipFill rotWithShape="1">
          <a:blip r:embed="rId2">
            <a:alphaModFix/>
          </a:blip>
          <a:srcRect/>
          <a:stretch/>
        </p:blipFill>
        <p:spPr>
          <a:xfrm>
            <a:off x="393191" y="4406020"/>
            <a:ext cx="737480" cy="737480"/>
          </a:xfrm>
          <a:prstGeom prst="rect">
            <a:avLst/>
          </a:prstGeom>
          <a:noFill/>
          <a:ln>
            <a:noFill/>
          </a:ln>
        </p:spPr>
      </p:pic>
      <p:sp>
        <p:nvSpPr>
          <p:cNvPr id="149" name="Google Shape;149;p55"/>
          <p:cNvSpPr txBox="1">
            <a:spLocks noGrp="1"/>
          </p:cNvSpPr>
          <p:nvPr>
            <p:ph type="title"/>
          </p:nvPr>
        </p:nvSpPr>
        <p:spPr>
          <a:xfrm>
            <a:off x="393192" y="1282304"/>
            <a:ext cx="8117396" cy="213955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5"/>
          <p:cNvSpPr txBox="1">
            <a:spLocks noGrp="1"/>
          </p:cNvSpPr>
          <p:nvPr>
            <p:ph type="body" idx="1"/>
          </p:nvPr>
        </p:nvSpPr>
        <p:spPr>
          <a:xfrm>
            <a:off x="393191" y="3456500"/>
            <a:ext cx="8117395" cy="80939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rgbClr val="89928D"/>
              </a:buClr>
              <a:buSzPts val="2400"/>
              <a:buNone/>
              <a:defRPr sz="2400">
                <a:solidFill>
                  <a:srgbClr val="89928D"/>
                </a:solidFill>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SzPts val="1200"/>
              <a:buNone/>
              <a:defRPr sz="1500">
                <a:solidFill>
                  <a:srgbClr val="89928D"/>
                </a:solidFill>
              </a:defRPr>
            </a:lvl2pPr>
            <a:lvl3pPr marL="1371600" lvl="2" indent="-228600" algn="l">
              <a:lnSpc>
                <a:spcPct val="100000"/>
              </a:lnSpc>
              <a:spcBef>
                <a:spcPts val="375"/>
              </a:spcBef>
              <a:spcAft>
                <a:spcPts val="0"/>
              </a:spcAft>
              <a:buSzPts val="1350"/>
              <a:buNone/>
              <a:defRPr sz="1350">
                <a:solidFill>
                  <a:srgbClr val="89928D"/>
                </a:solidFill>
              </a:defRPr>
            </a:lvl3pPr>
            <a:lvl4pPr marL="1828800" lvl="3" indent="-228600" algn="l">
              <a:lnSpc>
                <a:spcPct val="100000"/>
              </a:lnSpc>
              <a:spcBef>
                <a:spcPts val="375"/>
              </a:spcBef>
              <a:spcAft>
                <a:spcPts val="0"/>
              </a:spcAft>
              <a:buSzPts val="1200"/>
              <a:buNone/>
              <a:defRPr sz="1200">
                <a:solidFill>
                  <a:srgbClr val="89928D"/>
                </a:solidFill>
              </a:defRPr>
            </a:lvl4pPr>
            <a:lvl5pPr marL="2286000" lvl="4" indent="-228600" algn="l">
              <a:lnSpc>
                <a:spcPct val="100000"/>
              </a:lnSpc>
              <a:spcBef>
                <a:spcPts val="1200"/>
              </a:spcBef>
              <a:spcAft>
                <a:spcPts val="0"/>
              </a:spcAft>
              <a:buClr>
                <a:srgbClr val="89928D"/>
              </a:buClr>
              <a:buSzPts val="1200"/>
              <a:buNone/>
              <a:defRPr sz="1200">
                <a:solidFill>
                  <a:srgbClr val="89928D"/>
                </a:solidFill>
              </a:defRPr>
            </a:lvl5pPr>
            <a:lvl6pPr marL="2743200" lvl="5" indent="-228600" algn="l">
              <a:lnSpc>
                <a:spcPct val="100000"/>
              </a:lnSpc>
              <a:spcBef>
                <a:spcPts val="1200"/>
              </a:spcBef>
              <a:spcAft>
                <a:spcPts val="0"/>
              </a:spcAft>
              <a:buClr>
                <a:srgbClr val="89928D"/>
              </a:buClr>
              <a:buSzPts val="1200"/>
              <a:buNone/>
              <a:defRPr sz="1200">
                <a:solidFill>
                  <a:srgbClr val="89928D"/>
                </a:solidFill>
              </a:defRPr>
            </a:lvl6pPr>
            <a:lvl7pPr marL="3200400" lvl="6" indent="-228600" algn="l">
              <a:lnSpc>
                <a:spcPct val="100000"/>
              </a:lnSpc>
              <a:spcBef>
                <a:spcPts val="375"/>
              </a:spcBef>
              <a:spcAft>
                <a:spcPts val="0"/>
              </a:spcAft>
              <a:buSzPts val="1080"/>
              <a:buNone/>
              <a:defRPr sz="1200">
                <a:solidFill>
                  <a:srgbClr val="89928D"/>
                </a:solidFill>
              </a:defRPr>
            </a:lvl7pPr>
            <a:lvl8pPr marL="3657600" lvl="7" indent="-228600" algn="l">
              <a:lnSpc>
                <a:spcPct val="100000"/>
              </a:lnSpc>
              <a:spcBef>
                <a:spcPts val="375"/>
              </a:spcBef>
              <a:spcAft>
                <a:spcPts val="0"/>
              </a:spcAft>
              <a:buSzPts val="1320"/>
              <a:buNone/>
              <a:defRPr sz="1200">
                <a:solidFill>
                  <a:srgbClr val="89928D"/>
                </a:solidFill>
              </a:defRPr>
            </a:lvl8pPr>
            <a:lvl9pPr marL="4114800" lvl="8" indent="-228600" algn="l">
              <a:lnSpc>
                <a:spcPct val="100000"/>
              </a:lnSpc>
              <a:spcBef>
                <a:spcPts val="375"/>
              </a:spcBef>
              <a:spcAft>
                <a:spcPts val="0"/>
              </a:spcAft>
              <a:buSzPts val="1200"/>
              <a:buNone/>
              <a:defRPr sz="1200">
                <a:solidFill>
                  <a:srgbClr val="89928D"/>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1"/>
        <p:cNvGrpSpPr/>
        <p:nvPr/>
      </p:nvGrpSpPr>
      <p:grpSpPr>
        <a:xfrm>
          <a:off x="0" y="0"/>
          <a:ext cx="0" cy="0"/>
          <a:chOff x="0" y="0"/>
          <a:chExt cx="0" cy="0"/>
        </a:xfrm>
      </p:grpSpPr>
      <p:sp>
        <p:nvSpPr>
          <p:cNvPr id="152" name="Google Shape;152;p56"/>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3" name="Google Shape;153;p56"/>
          <p:cNvSpPr txBox="1">
            <a:spLocks noGrp="1"/>
          </p:cNvSpPr>
          <p:nvPr>
            <p:ph type="body" idx="1"/>
          </p:nvPr>
        </p:nvSpPr>
        <p:spPr>
          <a:xfrm>
            <a:off x="393191"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54" name="Google Shape;154;p56"/>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5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56" name="Google Shape;156;p56"/>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57" name="Google Shape;157;p56"/>
          <p:cNvSpPr txBox="1">
            <a:spLocks noGrp="1"/>
          </p:cNvSpPr>
          <p:nvPr>
            <p:ph type="body" idx="2"/>
          </p:nvPr>
        </p:nvSpPr>
        <p:spPr>
          <a:xfrm>
            <a:off x="3268979"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58" name="Google Shape;158;p56"/>
          <p:cNvSpPr txBox="1">
            <a:spLocks noGrp="1"/>
          </p:cNvSpPr>
          <p:nvPr>
            <p:ph type="body" idx="3"/>
          </p:nvPr>
        </p:nvSpPr>
        <p:spPr>
          <a:xfrm>
            <a:off x="6144767" y="1316736"/>
            <a:ext cx="2606040"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59" name="Google Shape;159;p56"/>
          <p:cNvSpPr txBox="1">
            <a:spLocks noGrp="1"/>
          </p:cNvSpPr>
          <p:nvPr>
            <p:ph type="body" idx="4"/>
          </p:nvPr>
        </p:nvSpPr>
        <p:spPr>
          <a:xfrm>
            <a:off x="393700"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60" name="Google Shape;160;p56"/>
          <p:cNvSpPr txBox="1">
            <a:spLocks noGrp="1"/>
          </p:cNvSpPr>
          <p:nvPr>
            <p:ph type="body" idx="5"/>
          </p:nvPr>
        </p:nvSpPr>
        <p:spPr>
          <a:xfrm>
            <a:off x="3268979"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61" name="Google Shape;161;p56"/>
          <p:cNvSpPr txBox="1">
            <a:spLocks noGrp="1"/>
          </p:cNvSpPr>
          <p:nvPr>
            <p:ph type="body" idx="6"/>
          </p:nvPr>
        </p:nvSpPr>
        <p:spPr>
          <a:xfrm>
            <a:off x="6144258" y="2203704"/>
            <a:ext cx="260508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62" name="Google Shape;162;p56"/>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6"/>
          <p:cNvSpPr txBox="1">
            <a:spLocks noGrp="1"/>
          </p:cNvSpPr>
          <p:nvPr>
            <p:ph type="subTitle" idx="7"/>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4"/>
        <p:cNvGrpSpPr/>
        <p:nvPr/>
      </p:nvGrpSpPr>
      <p:grpSpPr>
        <a:xfrm>
          <a:off x="0" y="0"/>
          <a:ext cx="0" cy="0"/>
          <a:chOff x="0" y="0"/>
          <a:chExt cx="0" cy="0"/>
        </a:xfrm>
      </p:grpSpPr>
      <p:sp>
        <p:nvSpPr>
          <p:cNvPr id="165" name="Google Shape;165;p57"/>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6" name="Google Shape;166;p57"/>
          <p:cNvSpPr txBox="1">
            <a:spLocks noGrp="1"/>
          </p:cNvSpPr>
          <p:nvPr>
            <p:ph type="body" idx="1"/>
          </p:nvPr>
        </p:nvSpPr>
        <p:spPr>
          <a:xfrm>
            <a:off x="393191"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67" name="Google Shape;167;p57"/>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57"/>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9" name="Google Shape;169;p57"/>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70" name="Google Shape;170;p57"/>
          <p:cNvSpPr txBox="1">
            <a:spLocks noGrp="1"/>
          </p:cNvSpPr>
          <p:nvPr>
            <p:ph type="body" idx="2"/>
          </p:nvPr>
        </p:nvSpPr>
        <p:spPr>
          <a:xfrm>
            <a:off x="4708652" y="1316736"/>
            <a:ext cx="4041648" cy="758952"/>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800"/>
              </a:spcBef>
              <a:spcAft>
                <a:spcPts val="0"/>
              </a:spcAft>
              <a:buClr>
                <a:schemeClr val="dk1"/>
              </a:buClr>
              <a:buSzPts val="2000"/>
              <a:buChar char="​"/>
              <a:defRPr sz="2000">
                <a:latin typeface="Libre Franklin Medium"/>
                <a:ea typeface="Libre Franklin Medium"/>
                <a:cs typeface="Libre Franklin Medium"/>
                <a:sym typeface="Libre Franklin Medium"/>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1" name="Google Shape;171;p57"/>
          <p:cNvSpPr txBox="1">
            <a:spLocks noGrp="1"/>
          </p:cNvSpPr>
          <p:nvPr>
            <p:ph type="body" idx="3"/>
          </p:nvPr>
        </p:nvSpPr>
        <p:spPr>
          <a:xfrm>
            <a:off x="393700"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2" name="Google Shape;172;p57"/>
          <p:cNvSpPr txBox="1">
            <a:spLocks noGrp="1"/>
          </p:cNvSpPr>
          <p:nvPr>
            <p:ph type="body" idx="4"/>
          </p:nvPr>
        </p:nvSpPr>
        <p:spPr>
          <a:xfrm>
            <a:off x="4708652" y="2203704"/>
            <a:ext cx="4041648" cy="2108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73" name="Google Shape;173;p57"/>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7"/>
          <p:cNvSpPr txBox="1">
            <a:spLocks noGrp="1"/>
          </p:cNvSpPr>
          <p:nvPr>
            <p:ph type="subTitle" idx="5"/>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75"/>
        <p:cNvGrpSpPr/>
        <p:nvPr/>
      </p:nvGrpSpPr>
      <p:grpSpPr>
        <a:xfrm>
          <a:off x="0" y="0"/>
          <a:ext cx="0" cy="0"/>
          <a:chOff x="0" y="0"/>
          <a:chExt cx="0" cy="0"/>
        </a:xfrm>
      </p:grpSpPr>
      <p:sp>
        <p:nvSpPr>
          <p:cNvPr id="176" name="Google Shape;176;p58"/>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77" name="Google Shape;177;p58"/>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58"/>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79" name="Google Shape;179;p58"/>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180" name="Google Shape;180;p58"/>
          <p:cNvSpPr txBox="1">
            <a:spLocks noGrp="1"/>
          </p:cNvSpPr>
          <p:nvPr>
            <p:ph type="body" idx="1"/>
          </p:nvPr>
        </p:nvSpPr>
        <p:spPr>
          <a:xfrm>
            <a:off x="393700"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1" name="Google Shape;181;p58"/>
          <p:cNvSpPr>
            <a:spLocks noGrp="1"/>
          </p:cNvSpPr>
          <p:nvPr>
            <p:ph type="pic" idx="2"/>
          </p:nvPr>
        </p:nvSpPr>
        <p:spPr>
          <a:xfrm>
            <a:off x="393700" y="1225296"/>
            <a:ext cx="1499616" cy="1499616"/>
          </a:xfrm>
          <a:prstGeom prst="rect">
            <a:avLst/>
          </a:prstGeom>
          <a:noFill/>
          <a:ln>
            <a:noFill/>
          </a:ln>
        </p:spPr>
      </p:sp>
      <p:sp>
        <p:nvSpPr>
          <p:cNvPr id="182" name="Google Shape;182;p58"/>
          <p:cNvSpPr txBox="1">
            <a:spLocks noGrp="1"/>
          </p:cNvSpPr>
          <p:nvPr>
            <p:ph type="body" idx="3"/>
          </p:nvPr>
        </p:nvSpPr>
        <p:spPr>
          <a:xfrm>
            <a:off x="7250684"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3" name="Google Shape;183;p58"/>
          <p:cNvSpPr>
            <a:spLocks noGrp="1"/>
          </p:cNvSpPr>
          <p:nvPr>
            <p:ph type="pic" idx="4"/>
          </p:nvPr>
        </p:nvSpPr>
        <p:spPr>
          <a:xfrm>
            <a:off x="7250684" y="1225296"/>
            <a:ext cx="1499616" cy="1499616"/>
          </a:xfrm>
          <a:prstGeom prst="rect">
            <a:avLst/>
          </a:prstGeom>
          <a:noFill/>
          <a:ln>
            <a:noFill/>
          </a:ln>
        </p:spPr>
      </p:sp>
      <p:sp>
        <p:nvSpPr>
          <p:cNvPr id="184" name="Google Shape;184;p58"/>
          <p:cNvSpPr txBox="1">
            <a:spLocks noGrp="1"/>
          </p:cNvSpPr>
          <p:nvPr>
            <p:ph type="body" idx="5"/>
          </p:nvPr>
        </p:nvSpPr>
        <p:spPr>
          <a:xfrm>
            <a:off x="3822192"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5" name="Google Shape;185;p58"/>
          <p:cNvSpPr>
            <a:spLocks noGrp="1"/>
          </p:cNvSpPr>
          <p:nvPr>
            <p:ph type="pic" idx="6"/>
          </p:nvPr>
        </p:nvSpPr>
        <p:spPr>
          <a:xfrm>
            <a:off x="3822192" y="1225296"/>
            <a:ext cx="1499616" cy="1499616"/>
          </a:xfrm>
          <a:prstGeom prst="rect">
            <a:avLst/>
          </a:prstGeom>
          <a:noFill/>
          <a:ln>
            <a:noFill/>
          </a:ln>
        </p:spPr>
      </p:sp>
      <p:sp>
        <p:nvSpPr>
          <p:cNvPr id="186" name="Google Shape;186;p58"/>
          <p:cNvSpPr txBox="1">
            <a:spLocks noGrp="1"/>
          </p:cNvSpPr>
          <p:nvPr>
            <p:ph type="body" idx="7"/>
          </p:nvPr>
        </p:nvSpPr>
        <p:spPr>
          <a:xfrm>
            <a:off x="5536438"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7" name="Google Shape;187;p58"/>
          <p:cNvSpPr>
            <a:spLocks noGrp="1"/>
          </p:cNvSpPr>
          <p:nvPr>
            <p:ph type="pic" idx="8"/>
          </p:nvPr>
        </p:nvSpPr>
        <p:spPr>
          <a:xfrm>
            <a:off x="5536438" y="1225296"/>
            <a:ext cx="1499616" cy="1499616"/>
          </a:xfrm>
          <a:prstGeom prst="rect">
            <a:avLst/>
          </a:prstGeom>
          <a:noFill/>
          <a:ln>
            <a:noFill/>
          </a:ln>
        </p:spPr>
      </p:sp>
      <p:sp>
        <p:nvSpPr>
          <p:cNvPr id="188" name="Google Shape;188;p58"/>
          <p:cNvSpPr txBox="1">
            <a:spLocks noGrp="1"/>
          </p:cNvSpPr>
          <p:nvPr>
            <p:ph type="body" idx="9"/>
          </p:nvPr>
        </p:nvSpPr>
        <p:spPr>
          <a:xfrm>
            <a:off x="2107946" y="2850465"/>
            <a:ext cx="1499616" cy="1138153"/>
          </a:xfrm>
          <a:prstGeom prst="rect">
            <a:avLst/>
          </a:prstGeom>
          <a:noFill/>
          <a:ln>
            <a:noFill/>
          </a:ln>
        </p:spPr>
        <p:txBody>
          <a:bodyPr spcFirstLastPara="1" wrap="square" lIns="91425" tIns="45700" rIns="91425" bIns="45700" anchor="t" anchorCtr="0">
            <a:noAutofit/>
          </a:bodyPr>
          <a:lstStyle>
            <a:lvl1pPr marL="457200" lvl="0" indent="-317500" algn="l">
              <a:lnSpc>
                <a:spcPct val="100000"/>
              </a:lnSpc>
              <a:spcBef>
                <a:spcPts val="1800"/>
              </a:spcBef>
              <a:spcAft>
                <a:spcPts val="0"/>
              </a:spcAft>
              <a:buClr>
                <a:schemeClr val="dk1"/>
              </a:buClr>
              <a:buSzPts val="1400"/>
              <a:buChar char="​"/>
              <a:defRPr sz="1400"/>
            </a:lvl1pPr>
            <a:lvl2pPr marL="914400" lvl="1" indent="-299719" algn="l">
              <a:lnSpc>
                <a:spcPct val="100000"/>
              </a:lnSpc>
              <a:spcBef>
                <a:spcPts val="600"/>
              </a:spcBef>
              <a:spcAft>
                <a:spcPts val="0"/>
              </a:spcAft>
              <a:buSzPts val="1120"/>
              <a:buChar char="▶"/>
              <a:defRPr sz="1400"/>
            </a:lvl2pPr>
            <a:lvl3pPr marL="1371600" lvl="2" indent="-317500" algn="l">
              <a:lnSpc>
                <a:spcPct val="100000"/>
              </a:lnSpc>
              <a:spcBef>
                <a:spcPts val="375"/>
              </a:spcBef>
              <a:spcAft>
                <a:spcPts val="0"/>
              </a:spcAft>
              <a:buSzPts val="1400"/>
              <a:buChar char="•"/>
              <a:defRPr sz="1400"/>
            </a:lvl3pPr>
            <a:lvl4pPr marL="1828800" lvl="3" indent="-317500" algn="l">
              <a:lnSpc>
                <a:spcPct val="100000"/>
              </a:lnSpc>
              <a:spcBef>
                <a:spcPts val="375"/>
              </a:spcBef>
              <a:spcAft>
                <a:spcPts val="0"/>
              </a:spcAft>
              <a:buSzPts val="1400"/>
              <a:buChar char="▪"/>
              <a:defRPr sz="1400"/>
            </a:lvl4pPr>
            <a:lvl5pPr marL="2286000" lvl="4" indent="-317500" algn="l">
              <a:lnSpc>
                <a:spcPct val="100000"/>
              </a:lnSpc>
              <a:spcBef>
                <a:spcPts val="1200"/>
              </a:spcBef>
              <a:spcAft>
                <a:spcPts val="0"/>
              </a:spcAft>
              <a:buClr>
                <a:schemeClr val="accent5"/>
              </a:buClr>
              <a:buSzPts val="1400"/>
              <a:buChar char="​"/>
              <a:defRPr sz="1400"/>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89" name="Google Shape;189;p58"/>
          <p:cNvSpPr>
            <a:spLocks noGrp="1"/>
          </p:cNvSpPr>
          <p:nvPr>
            <p:ph type="pic" idx="13"/>
          </p:nvPr>
        </p:nvSpPr>
        <p:spPr>
          <a:xfrm>
            <a:off x="2107946" y="1225296"/>
            <a:ext cx="1499616" cy="1499616"/>
          </a:xfrm>
          <a:prstGeom prst="rect">
            <a:avLst/>
          </a:prstGeom>
          <a:noFill/>
          <a:ln>
            <a:noFill/>
          </a:ln>
        </p:spPr>
      </p:sp>
      <p:sp>
        <p:nvSpPr>
          <p:cNvPr id="190" name="Google Shape;190;p58"/>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8"/>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27"/>
        <p:cNvGrpSpPr/>
        <p:nvPr/>
      </p:nvGrpSpPr>
      <p:grpSpPr>
        <a:xfrm>
          <a:off x="0" y="0"/>
          <a:ext cx="0" cy="0"/>
          <a:chOff x="0" y="0"/>
          <a:chExt cx="0" cy="0"/>
        </a:xfrm>
      </p:grpSpPr>
      <p:sp>
        <p:nvSpPr>
          <p:cNvPr id="28" name="Google Shape;28;p41"/>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41"/>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393192" y="1314083"/>
            <a:ext cx="8357616" cy="2999651"/>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1800"/>
              </a:spcBef>
              <a:spcAft>
                <a:spcPts val="0"/>
              </a:spcAft>
              <a:buClr>
                <a:schemeClr val="dk1"/>
              </a:buClr>
              <a:buSzPts val="24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406400" algn="l">
              <a:lnSpc>
                <a:spcPct val="100000"/>
              </a:lnSpc>
              <a:spcBef>
                <a:spcPts val="1200"/>
              </a:spcBef>
              <a:spcAft>
                <a:spcPts val="0"/>
              </a:spcAft>
              <a:buClr>
                <a:schemeClr val="accent5"/>
              </a:buClr>
              <a:buSzPts val="2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1" name="Google Shape;31;p4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33" name="Google Shape;33;p41"/>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34" name="Google Shape;34;p41"/>
          <p:cNvSpPr txBox="1">
            <a:spLocks noGrp="1"/>
          </p:cNvSpPr>
          <p:nvPr>
            <p:ph type="subTitle" idx="2"/>
          </p:nvPr>
        </p:nvSpPr>
        <p:spPr>
          <a:xfrm>
            <a:off x="393192" y="740664"/>
            <a:ext cx="8357616" cy="31089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dk1"/>
        </a:solidFill>
        <a:effectLst/>
      </p:bgPr>
    </p:bg>
    <p:spTree>
      <p:nvGrpSpPr>
        <p:cNvPr id="1" name="Shape 192"/>
        <p:cNvGrpSpPr/>
        <p:nvPr/>
      </p:nvGrpSpPr>
      <p:grpSpPr>
        <a:xfrm>
          <a:off x="0" y="0"/>
          <a:ext cx="0" cy="0"/>
          <a:chOff x="0" y="0"/>
          <a:chExt cx="0" cy="0"/>
        </a:xfrm>
      </p:grpSpPr>
      <p:pic>
        <p:nvPicPr>
          <p:cNvPr id="193" name="Google Shape;193;p59"/>
          <p:cNvPicPr preferRelativeResize="0"/>
          <p:nvPr/>
        </p:nvPicPr>
        <p:blipFill rotWithShape="1">
          <a:blip r:embed="rId2">
            <a:alphaModFix/>
          </a:blip>
          <a:srcRect/>
          <a:stretch/>
        </p:blipFill>
        <p:spPr>
          <a:xfrm>
            <a:off x="7779804" y="-5622"/>
            <a:ext cx="735545" cy="735545"/>
          </a:xfrm>
          <a:prstGeom prst="rect">
            <a:avLst/>
          </a:prstGeom>
          <a:noFill/>
          <a:ln>
            <a:noFill/>
          </a:ln>
        </p:spPr>
      </p:pic>
      <p:sp>
        <p:nvSpPr>
          <p:cNvPr id="194" name="Google Shape;194;p59"/>
          <p:cNvSpPr txBox="1">
            <a:spLocks noGrp="1"/>
          </p:cNvSpPr>
          <p:nvPr>
            <p:ph type="ctrTitle"/>
          </p:nvPr>
        </p:nvSpPr>
        <p:spPr>
          <a:xfrm>
            <a:off x="723267" y="1991565"/>
            <a:ext cx="4678073" cy="116036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2"/>
              </a:buClr>
              <a:buSzPts val="4400"/>
              <a:buFont typeface="Libre Franklin Medium"/>
              <a:buNone/>
              <a:defRPr sz="4400" b="1">
                <a:solidFill>
                  <a:schemeClr val="lt2"/>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9"/>
          <p:cNvSpPr txBox="1">
            <a:spLocks noGrp="1"/>
          </p:cNvSpPr>
          <p:nvPr>
            <p:ph type="body" idx="1"/>
          </p:nvPr>
        </p:nvSpPr>
        <p:spPr>
          <a:xfrm>
            <a:off x="6122372" y="1684522"/>
            <a:ext cx="2392977" cy="1498329"/>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00"/>
              </a:spcBef>
              <a:spcAft>
                <a:spcPts val="0"/>
              </a:spcAft>
              <a:buClr>
                <a:schemeClr val="accent6"/>
              </a:buClr>
              <a:buSzPts val="1400"/>
              <a:buFont typeface="Arial"/>
              <a:buNone/>
              <a:defRPr sz="1400" b="0">
                <a:solidFill>
                  <a:schemeClr val="accent6"/>
                </a:solidFill>
              </a:defRPr>
            </a:lvl1pPr>
            <a:lvl2pPr marL="914400" lvl="1" indent="-228600" algn="l">
              <a:lnSpc>
                <a:spcPct val="100000"/>
              </a:lnSpc>
              <a:spcBef>
                <a:spcPts val="375"/>
              </a:spcBef>
              <a:spcAft>
                <a:spcPts val="0"/>
              </a:spcAft>
              <a:buSzPts val="1280"/>
              <a:buNone/>
              <a:defRPr sz="1600"/>
            </a:lvl2pPr>
            <a:lvl3pPr marL="1371600" lvl="2" indent="-228600" algn="l">
              <a:lnSpc>
                <a:spcPct val="100000"/>
              </a:lnSpc>
              <a:spcBef>
                <a:spcPts val="375"/>
              </a:spcBef>
              <a:spcAft>
                <a:spcPts val="0"/>
              </a:spcAft>
              <a:buSzPts val="1600"/>
              <a:buNone/>
              <a:defRPr sz="1600"/>
            </a:lvl3pPr>
            <a:lvl4pPr marL="1828800" lvl="3" indent="-228600" algn="l">
              <a:lnSpc>
                <a:spcPct val="100000"/>
              </a:lnSpc>
              <a:spcBef>
                <a:spcPts val="375"/>
              </a:spcBef>
              <a:spcAft>
                <a:spcPts val="0"/>
              </a:spcAft>
              <a:buSzPts val="1600"/>
              <a:buNone/>
              <a:defRPr sz="1600"/>
            </a:lvl4pPr>
            <a:lvl5pPr marL="2286000" lvl="4" indent="-228600" algn="l">
              <a:lnSpc>
                <a:spcPct val="100000"/>
              </a:lnSpc>
              <a:spcBef>
                <a:spcPts val="1200"/>
              </a:spcBef>
              <a:spcAft>
                <a:spcPts val="0"/>
              </a:spcAft>
              <a:buClr>
                <a:schemeClr val="accent5"/>
              </a:buClr>
              <a:buSzPts val="1600"/>
              <a:buNone/>
              <a:defRPr sz="1600"/>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196" name="Google Shape;196;p59"/>
          <p:cNvSpPr txBox="1">
            <a:spLocks noGrp="1"/>
          </p:cNvSpPr>
          <p:nvPr>
            <p:ph type="body" idx="2"/>
          </p:nvPr>
        </p:nvSpPr>
        <p:spPr>
          <a:xfrm>
            <a:off x="723267" y="3621642"/>
            <a:ext cx="2118082" cy="400110"/>
          </a:xfrm>
          <a:prstGeom prst="rect">
            <a:avLst/>
          </a:prstGeom>
          <a:solidFill>
            <a:schemeClr val="accent6"/>
          </a:solidFill>
          <a:ln>
            <a:noFill/>
          </a:ln>
        </p:spPr>
        <p:txBody>
          <a:bodyPr spcFirstLastPara="1" wrap="square" lIns="91425" tIns="91425" rIns="91425" bIns="91425" anchor="ctr" anchorCtr="0">
            <a:spAutoFit/>
          </a:bodyPr>
          <a:lstStyle>
            <a:lvl1pPr marL="457200" lvl="0" indent="-228600" algn="ctr">
              <a:lnSpc>
                <a:spcPct val="100000"/>
              </a:lnSpc>
              <a:spcBef>
                <a:spcPts val="1800"/>
              </a:spcBef>
              <a:spcAft>
                <a:spcPts val="0"/>
              </a:spcAft>
              <a:buClr>
                <a:schemeClr val="dk1"/>
              </a:buClr>
              <a:buSzPts val="1400"/>
              <a:buNone/>
              <a:defRPr sz="1400">
                <a:solidFill>
                  <a:schemeClr val="dk1"/>
                </a:solidFill>
                <a:latin typeface="Arial"/>
                <a:ea typeface="Arial"/>
                <a:cs typeface="Arial"/>
                <a:sym typeface="Arial"/>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cxnSp>
        <p:nvCxnSpPr>
          <p:cNvPr id="197" name="Google Shape;197;p59"/>
          <p:cNvCxnSpPr>
            <a:stCxn id="196" idx="1"/>
          </p:cNvCxnSpPr>
          <p:nvPr/>
        </p:nvCxnSpPr>
        <p:spPr>
          <a:xfrm rot="10800000">
            <a:off x="-369333" y="3821697"/>
            <a:ext cx="1092600" cy="0"/>
          </a:xfrm>
          <a:prstGeom prst="straightConnector1">
            <a:avLst/>
          </a:prstGeom>
          <a:noFill/>
          <a:ln w="9525" cap="flat" cmpd="sng">
            <a:solidFill>
              <a:schemeClr val="accent6"/>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 Stat Layout ">
  <p:cSld name="Three Column Stat Layout ">
    <p:spTree>
      <p:nvGrpSpPr>
        <p:cNvPr id="1" name="Shape 198"/>
        <p:cNvGrpSpPr/>
        <p:nvPr/>
      </p:nvGrpSpPr>
      <p:grpSpPr>
        <a:xfrm>
          <a:off x="0" y="0"/>
          <a:ext cx="0" cy="0"/>
          <a:chOff x="0" y="0"/>
          <a:chExt cx="0" cy="0"/>
        </a:xfrm>
      </p:grpSpPr>
      <p:sp>
        <p:nvSpPr>
          <p:cNvPr id="199" name="Google Shape;199;p60"/>
          <p:cNvSpPr txBox="1">
            <a:spLocks noGrp="1"/>
          </p:cNvSpPr>
          <p:nvPr>
            <p:ph type="body" idx="1"/>
          </p:nvPr>
        </p:nvSpPr>
        <p:spPr>
          <a:xfrm>
            <a:off x="704310"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0" name="Google Shape;200;p60"/>
          <p:cNvSpPr>
            <a:spLocks noGrp="1"/>
          </p:cNvSpPr>
          <p:nvPr>
            <p:ph type="pic" idx="2"/>
          </p:nvPr>
        </p:nvSpPr>
        <p:spPr>
          <a:xfrm>
            <a:off x="2277880" y="1682277"/>
            <a:ext cx="803881" cy="821531"/>
          </a:xfrm>
          <a:prstGeom prst="rect">
            <a:avLst/>
          </a:prstGeom>
          <a:noFill/>
          <a:ln>
            <a:noFill/>
          </a:ln>
        </p:spPr>
      </p:sp>
      <p:cxnSp>
        <p:nvCxnSpPr>
          <p:cNvPr id="201" name="Google Shape;201;p60"/>
          <p:cNvCxnSpPr/>
          <p:nvPr/>
        </p:nvCxnSpPr>
        <p:spPr>
          <a:xfrm>
            <a:off x="672385"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02" name="Google Shape;202;p60"/>
          <p:cNvSpPr txBox="1">
            <a:spLocks noGrp="1"/>
          </p:cNvSpPr>
          <p:nvPr>
            <p:ph type="body" idx="3"/>
          </p:nvPr>
        </p:nvSpPr>
        <p:spPr>
          <a:xfrm>
            <a:off x="704310"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3" name="Google Shape;203;p60"/>
          <p:cNvSpPr txBox="1">
            <a:spLocks noGrp="1"/>
          </p:cNvSpPr>
          <p:nvPr>
            <p:ph type="body" idx="4"/>
          </p:nvPr>
        </p:nvSpPr>
        <p:spPr>
          <a:xfrm>
            <a:off x="3436853"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4" name="Google Shape;204;p60"/>
          <p:cNvSpPr>
            <a:spLocks noGrp="1"/>
          </p:cNvSpPr>
          <p:nvPr>
            <p:ph type="pic" idx="5"/>
          </p:nvPr>
        </p:nvSpPr>
        <p:spPr>
          <a:xfrm>
            <a:off x="5010423" y="1682277"/>
            <a:ext cx="803881" cy="821531"/>
          </a:xfrm>
          <a:prstGeom prst="rect">
            <a:avLst/>
          </a:prstGeom>
          <a:noFill/>
          <a:ln>
            <a:noFill/>
          </a:ln>
        </p:spPr>
      </p:sp>
      <p:cxnSp>
        <p:nvCxnSpPr>
          <p:cNvPr id="205" name="Google Shape;205;p60"/>
          <p:cNvCxnSpPr/>
          <p:nvPr/>
        </p:nvCxnSpPr>
        <p:spPr>
          <a:xfrm>
            <a:off x="3404928"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06" name="Google Shape;206;p60"/>
          <p:cNvSpPr txBox="1">
            <a:spLocks noGrp="1"/>
          </p:cNvSpPr>
          <p:nvPr>
            <p:ph type="body" idx="6"/>
          </p:nvPr>
        </p:nvSpPr>
        <p:spPr>
          <a:xfrm>
            <a:off x="3436853"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7" name="Google Shape;207;p60"/>
          <p:cNvSpPr txBox="1">
            <a:spLocks noGrp="1"/>
          </p:cNvSpPr>
          <p:nvPr>
            <p:ph type="body" idx="7"/>
          </p:nvPr>
        </p:nvSpPr>
        <p:spPr>
          <a:xfrm>
            <a:off x="6169397" y="1948048"/>
            <a:ext cx="1306682" cy="5904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3919"/>
              <a:buFont typeface="Arial"/>
              <a:buNone/>
              <a:defRPr sz="4125" b="1">
                <a:latin typeface="Libre Franklin Medium"/>
                <a:ea typeface="Libre Franklin Medium"/>
                <a:cs typeface="Libre Franklin Medium"/>
                <a:sym typeface="Libre Franklin Medium"/>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08" name="Google Shape;208;p60"/>
          <p:cNvSpPr>
            <a:spLocks noGrp="1"/>
          </p:cNvSpPr>
          <p:nvPr>
            <p:ph type="pic" idx="8"/>
          </p:nvPr>
        </p:nvSpPr>
        <p:spPr>
          <a:xfrm>
            <a:off x="7742967" y="1682277"/>
            <a:ext cx="803881" cy="821531"/>
          </a:xfrm>
          <a:prstGeom prst="rect">
            <a:avLst/>
          </a:prstGeom>
          <a:noFill/>
          <a:ln>
            <a:noFill/>
          </a:ln>
        </p:spPr>
      </p:sp>
      <p:cxnSp>
        <p:nvCxnSpPr>
          <p:cNvPr id="209" name="Google Shape;209;p60"/>
          <p:cNvCxnSpPr/>
          <p:nvPr/>
        </p:nvCxnSpPr>
        <p:spPr>
          <a:xfrm>
            <a:off x="6137472" y="2679987"/>
            <a:ext cx="2409376" cy="0"/>
          </a:xfrm>
          <a:prstGeom prst="straightConnector1">
            <a:avLst/>
          </a:prstGeom>
          <a:noFill/>
          <a:ln w="63500" cap="flat" cmpd="sng">
            <a:solidFill>
              <a:schemeClr val="lt1"/>
            </a:solidFill>
            <a:prstDash val="solid"/>
            <a:miter lim="800000"/>
            <a:headEnd type="none" w="sm" len="sm"/>
            <a:tailEnd type="none" w="sm" len="sm"/>
          </a:ln>
        </p:spPr>
      </p:cxnSp>
      <p:sp>
        <p:nvSpPr>
          <p:cNvPr id="210" name="Google Shape;210;p60"/>
          <p:cNvSpPr txBox="1">
            <a:spLocks noGrp="1"/>
          </p:cNvSpPr>
          <p:nvPr>
            <p:ph type="body" idx="9"/>
          </p:nvPr>
        </p:nvSpPr>
        <p:spPr>
          <a:xfrm>
            <a:off x="6169397" y="2864757"/>
            <a:ext cx="2377451" cy="79635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11" name="Google Shape;211;p60"/>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2" name="Google Shape;212;p60"/>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60"/>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14" name="Google Shape;214;p60"/>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15" name="Google Shape;215;p60"/>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0"/>
          <p:cNvSpPr txBox="1">
            <a:spLocks noGrp="1"/>
          </p:cNvSpPr>
          <p:nvPr>
            <p:ph type="subTitle" idx="13"/>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Column Icon Layout">
  <p:cSld name="Four Column Icon Layout">
    <p:spTree>
      <p:nvGrpSpPr>
        <p:cNvPr id="1" name="Shape 217"/>
        <p:cNvGrpSpPr/>
        <p:nvPr/>
      </p:nvGrpSpPr>
      <p:grpSpPr>
        <a:xfrm>
          <a:off x="0" y="0"/>
          <a:ext cx="0" cy="0"/>
          <a:chOff x="0" y="0"/>
          <a:chExt cx="0" cy="0"/>
        </a:xfrm>
      </p:grpSpPr>
      <p:cxnSp>
        <p:nvCxnSpPr>
          <p:cNvPr id="218" name="Google Shape;218;p61"/>
          <p:cNvCxnSpPr/>
          <p:nvPr/>
        </p:nvCxnSpPr>
        <p:spPr>
          <a:xfrm>
            <a:off x="1901902" y="2191395"/>
            <a:ext cx="5333261" cy="0"/>
          </a:xfrm>
          <a:prstGeom prst="straightConnector1">
            <a:avLst/>
          </a:prstGeom>
          <a:noFill/>
          <a:ln w="76200" cap="flat" cmpd="sng">
            <a:solidFill>
              <a:schemeClr val="dk1"/>
            </a:solidFill>
            <a:prstDash val="solid"/>
            <a:miter lim="800000"/>
            <a:headEnd type="none" w="sm" len="sm"/>
            <a:tailEnd type="none" w="sm" len="sm"/>
          </a:ln>
        </p:spPr>
      </p:cxnSp>
      <p:sp>
        <p:nvSpPr>
          <p:cNvPr id="219" name="Google Shape;219;p61"/>
          <p:cNvSpPr/>
          <p:nvPr/>
        </p:nvSpPr>
        <p:spPr>
          <a:xfrm>
            <a:off x="945609"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20" name="Google Shape;220;p61"/>
          <p:cNvSpPr>
            <a:spLocks noGrp="1"/>
          </p:cNvSpPr>
          <p:nvPr>
            <p:ph type="pic" idx="2"/>
          </p:nvPr>
        </p:nvSpPr>
        <p:spPr>
          <a:xfrm>
            <a:off x="1155545" y="1733763"/>
            <a:ext cx="886809" cy="916969"/>
          </a:xfrm>
          <a:prstGeom prst="rect">
            <a:avLst/>
          </a:prstGeom>
          <a:noFill/>
          <a:ln>
            <a:noFill/>
          </a:ln>
        </p:spPr>
      </p:sp>
      <p:sp>
        <p:nvSpPr>
          <p:cNvPr id="221" name="Google Shape;221;p61"/>
          <p:cNvSpPr txBox="1">
            <a:spLocks noGrp="1"/>
          </p:cNvSpPr>
          <p:nvPr>
            <p:ph type="body" idx="1"/>
          </p:nvPr>
        </p:nvSpPr>
        <p:spPr>
          <a:xfrm>
            <a:off x="714375"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2" name="Google Shape;222;p61"/>
          <p:cNvSpPr/>
          <p:nvPr/>
        </p:nvSpPr>
        <p:spPr>
          <a:xfrm>
            <a:off x="2951872"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23" name="Google Shape;223;p61"/>
          <p:cNvSpPr>
            <a:spLocks noGrp="1"/>
          </p:cNvSpPr>
          <p:nvPr>
            <p:ph type="pic" idx="3"/>
          </p:nvPr>
        </p:nvSpPr>
        <p:spPr>
          <a:xfrm>
            <a:off x="3166347" y="1710648"/>
            <a:ext cx="886809" cy="916969"/>
          </a:xfrm>
          <a:prstGeom prst="rect">
            <a:avLst/>
          </a:prstGeom>
          <a:noFill/>
          <a:ln>
            <a:noFill/>
          </a:ln>
        </p:spPr>
      </p:sp>
      <p:sp>
        <p:nvSpPr>
          <p:cNvPr id="224" name="Google Shape;224;p61"/>
          <p:cNvSpPr txBox="1">
            <a:spLocks noGrp="1"/>
          </p:cNvSpPr>
          <p:nvPr>
            <p:ph type="body" idx="4"/>
          </p:nvPr>
        </p:nvSpPr>
        <p:spPr>
          <a:xfrm>
            <a:off x="2720638"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5" name="Google Shape;225;p61"/>
          <p:cNvSpPr/>
          <p:nvPr/>
        </p:nvSpPr>
        <p:spPr>
          <a:xfrm>
            <a:off x="4885447" y="1538054"/>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26" name="Google Shape;226;p61"/>
          <p:cNvSpPr>
            <a:spLocks noGrp="1"/>
          </p:cNvSpPr>
          <p:nvPr>
            <p:ph type="pic" idx="5"/>
          </p:nvPr>
        </p:nvSpPr>
        <p:spPr>
          <a:xfrm>
            <a:off x="5095383" y="1732479"/>
            <a:ext cx="886809" cy="916969"/>
          </a:xfrm>
          <a:prstGeom prst="rect">
            <a:avLst/>
          </a:prstGeom>
          <a:noFill/>
          <a:ln>
            <a:noFill/>
          </a:ln>
        </p:spPr>
      </p:sp>
      <p:sp>
        <p:nvSpPr>
          <p:cNvPr id="227" name="Google Shape;227;p61"/>
          <p:cNvSpPr txBox="1">
            <a:spLocks noGrp="1"/>
          </p:cNvSpPr>
          <p:nvPr>
            <p:ph type="body" idx="6"/>
          </p:nvPr>
        </p:nvSpPr>
        <p:spPr>
          <a:xfrm>
            <a:off x="4654213" y="3058998"/>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28" name="Google Shape;228;p61"/>
          <p:cNvSpPr/>
          <p:nvPr/>
        </p:nvSpPr>
        <p:spPr>
          <a:xfrm>
            <a:off x="6891709" y="1533849"/>
            <a:ext cx="1306682" cy="1306682"/>
          </a:xfrm>
          <a:prstGeom prst="ellipse">
            <a:avLst/>
          </a:prstGeom>
          <a:solidFill>
            <a:schemeClr val="accent1"/>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29" name="Google Shape;229;p61"/>
          <p:cNvSpPr>
            <a:spLocks noGrp="1"/>
          </p:cNvSpPr>
          <p:nvPr>
            <p:ph type="pic" idx="7"/>
          </p:nvPr>
        </p:nvSpPr>
        <p:spPr>
          <a:xfrm>
            <a:off x="7105205" y="1733763"/>
            <a:ext cx="886809" cy="916969"/>
          </a:xfrm>
          <a:prstGeom prst="rect">
            <a:avLst/>
          </a:prstGeom>
          <a:noFill/>
          <a:ln>
            <a:noFill/>
          </a:ln>
        </p:spPr>
      </p:sp>
      <p:sp>
        <p:nvSpPr>
          <p:cNvPr id="230" name="Google Shape;230;p61"/>
          <p:cNvSpPr txBox="1">
            <a:spLocks noGrp="1"/>
          </p:cNvSpPr>
          <p:nvPr>
            <p:ph type="body" idx="8"/>
          </p:nvPr>
        </p:nvSpPr>
        <p:spPr>
          <a:xfrm>
            <a:off x="6660475" y="3054793"/>
            <a:ext cx="1769150"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710"/>
              <a:buFont typeface="Arial"/>
              <a:buNone/>
              <a:defRPr sz="18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31" name="Google Shape;231;p61"/>
          <p:cNvSpPr/>
          <p:nvPr/>
        </p:nvSpPr>
        <p:spPr>
          <a:xfrm>
            <a:off x="-37706" y="469003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32" name="Google Shape;232;p61"/>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61"/>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34" name="Google Shape;234;p61"/>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35" name="Google Shape;235;p61"/>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1"/>
          <p:cNvSpPr txBox="1">
            <a:spLocks noGrp="1"/>
          </p:cNvSpPr>
          <p:nvPr>
            <p:ph type="subTitle" idx="9"/>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ive Column Icon Layout">
  <p:cSld name="Five Column Icon Layout">
    <p:spTree>
      <p:nvGrpSpPr>
        <p:cNvPr id="1" name="Shape 237"/>
        <p:cNvGrpSpPr/>
        <p:nvPr/>
      </p:nvGrpSpPr>
      <p:grpSpPr>
        <a:xfrm>
          <a:off x="0" y="0"/>
          <a:ext cx="0" cy="0"/>
          <a:chOff x="0" y="0"/>
          <a:chExt cx="0" cy="0"/>
        </a:xfrm>
      </p:grpSpPr>
      <p:cxnSp>
        <p:nvCxnSpPr>
          <p:cNvPr id="238" name="Google Shape;238;p62"/>
          <p:cNvCxnSpPr/>
          <p:nvPr/>
        </p:nvCxnSpPr>
        <p:spPr>
          <a:xfrm>
            <a:off x="1284348" y="2191395"/>
            <a:ext cx="6847530" cy="0"/>
          </a:xfrm>
          <a:prstGeom prst="straightConnector1">
            <a:avLst/>
          </a:prstGeom>
          <a:noFill/>
          <a:ln w="76200" cap="flat" cmpd="sng">
            <a:solidFill>
              <a:schemeClr val="dk1"/>
            </a:solidFill>
            <a:prstDash val="solid"/>
            <a:miter lim="800000"/>
            <a:headEnd type="none" w="sm" len="sm"/>
            <a:tailEnd type="none" w="sm" len="sm"/>
          </a:ln>
        </p:spPr>
      </p:cxnSp>
      <p:sp>
        <p:nvSpPr>
          <p:cNvPr id="239" name="Google Shape;239;p62"/>
          <p:cNvSpPr/>
          <p:nvPr/>
        </p:nvSpPr>
        <p:spPr>
          <a:xfrm>
            <a:off x="395785"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0" name="Google Shape;240;p62"/>
          <p:cNvSpPr>
            <a:spLocks noGrp="1"/>
          </p:cNvSpPr>
          <p:nvPr>
            <p:ph type="pic" idx="2"/>
          </p:nvPr>
        </p:nvSpPr>
        <p:spPr>
          <a:xfrm>
            <a:off x="607469" y="1802623"/>
            <a:ext cx="772575" cy="814869"/>
          </a:xfrm>
          <a:prstGeom prst="rect">
            <a:avLst/>
          </a:prstGeom>
          <a:noFill/>
          <a:ln>
            <a:noFill/>
          </a:ln>
        </p:spPr>
      </p:sp>
      <p:sp>
        <p:nvSpPr>
          <p:cNvPr id="241" name="Google Shape;241;p62"/>
          <p:cNvSpPr txBox="1">
            <a:spLocks noGrp="1"/>
          </p:cNvSpPr>
          <p:nvPr>
            <p:ph type="body" idx="1"/>
          </p:nvPr>
        </p:nvSpPr>
        <p:spPr>
          <a:xfrm>
            <a:off x="393192" y="3058998"/>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2" name="Google Shape;242;p62"/>
          <p:cNvSpPr/>
          <p:nvPr/>
        </p:nvSpPr>
        <p:spPr>
          <a:xfrm>
            <a:off x="3979497" y="1603158"/>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3" name="Google Shape;243;p62"/>
          <p:cNvSpPr>
            <a:spLocks noGrp="1"/>
          </p:cNvSpPr>
          <p:nvPr>
            <p:ph type="pic" idx="3"/>
          </p:nvPr>
        </p:nvSpPr>
        <p:spPr>
          <a:xfrm>
            <a:off x="4191181" y="1784484"/>
            <a:ext cx="772575" cy="814869"/>
          </a:xfrm>
          <a:prstGeom prst="rect">
            <a:avLst/>
          </a:prstGeom>
          <a:noFill/>
          <a:ln>
            <a:noFill/>
          </a:ln>
        </p:spPr>
      </p:sp>
      <p:sp>
        <p:nvSpPr>
          <p:cNvPr id="244" name="Google Shape;244;p62"/>
          <p:cNvSpPr txBox="1">
            <a:spLocks noGrp="1"/>
          </p:cNvSpPr>
          <p:nvPr>
            <p:ph type="body" idx="4"/>
          </p:nvPr>
        </p:nvSpPr>
        <p:spPr>
          <a:xfrm>
            <a:off x="396421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5" name="Google Shape;245;p62"/>
          <p:cNvSpPr/>
          <p:nvPr/>
        </p:nvSpPr>
        <p:spPr>
          <a:xfrm>
            <a:off x="7554865" y="16004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46" name="Google Shape;246;p62"/>
          <p:cNvSpPr>
            <a:spLocks noGrp="1"/>
          </p:cNvSpPr>
          <p:nvPr>
            <p:ph type="pic" idx="5"/>
          </p:nvPr>
        </p:nvSpPr>
        <p:spPr>
          <a:xfrm>
            <a:off x="7740211" y="1792070"/>
            <a:ext cx="825250" cy="814869"/>
          </a:xfrm>
          <a:prstGeom prst="rect">
            <a:avLst/>
          </a:prstGeom>
          <a:noFill/>
          <a:ln>
            <a:noFill/>
          </a:ln>
        </p:spPr>
      </p:sp>
      <p:sp>
        <p:nvSpPr>
          <p:cNvPr id="247" name="Google Shape;247;p62"/>
          <p:cNvSpPr txBox="1">
            <a:spLocks noGrp="1"/>
          </p:cNvSpPr>
          <p:nvPr>
            <p:ph type="body" idx="6"/>
          </p:nvPr>
        </p:nvSpPr>
        <p:spPr>
          <a:xfrm>
            <a:off x="7543021" y="3080595"/>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48" name="Google Shape;248;p6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9" name="Google Shape;249;p6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6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51" name="Google Shape;251;p62"/>
          <p:cNvPicPr preferRelativeResize="0"/>
          <p:nvPr/>
        </p:nvPicPr>
        <p:blipFill rotWithShape="1">
          <a:blip r:embed="rId2">
            <a:alphaModFix/>
          </a:blip>
          <a:srcRect/>
          <a:stretch/>
        </p:blipFill>
        <p:spPr>
          <a:xfrm>
            <a:off x="393192" y="4413817"/>
            <a:ext cx="737480" cy="737480"/>
          </a:xfrm>
          <a:prstGeom prst="rect">
            <a:avLst/>
          </a:prstGeom>
          <a:noFill/>
          <a:ln>
            <a:noFill/>
          </a:ln>
        </p:spPr>
      </p:pic>
      <p:sp>
        <p:nvSpPr>
          <p:cNvPr id="252" name="Google Shape;252;p62"/>
          <p:cNvSpPr/>
          <p:nvPr/>
        </p:nvSpPr>
        <p:spPr>
          <a:xfrm>
            <a:off x="2197876" y="1614027"/>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53" name="Google Shape;253;p62"/>
          <p:cNvSpPr>
            <a:spLocks noGrp="1"/>
          </p:cNvSpPr>
          <p:nvPr>
            <p:ph type="pic" idx="7"/>
          </p:nvPr>
        </p:nvSpPr>
        <p:spPr>
          <a:xfrm>
            <a:off x="2409560" y="1795353"/>
            <a:ext cx="772575" cy="814869"/>
          </a:xfrm>
          <a:prstGeom prst="rect">
            <a:avLst/>
          </a:prstGeom>
          <a:noFill/>
          <a:ln>
            <a:noFill/>
          </a:ln>
        </p:spPr>
      </p:sp>
      <p:sp>
        <p:nvSpPr>
          <p:cNvPr id="254" name="Google Shape;254;p62"/>
          <p:cNvSpPr txBox="1">
            <a:spLocks noGrp="1"/>
          </p:cNvSpPr>
          <p:nvPr>
            <p:ph type="body" idx="8"/>
          </p:nvPr>
        </p:nvSpPr>
        <p:spPr>
          <a:xfrm>
            <a:off x="2182590" y="3091464"/>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55" name="Google Shape;255;p62"/>
          <p:cNvSpPr/>
          <p:nvPr/>
        </p:nvSpPr>
        <p:spPr>
          <a:xfrm>
            <a:off x="5781588" y="1594243"/>
            <a:ext cx="1195943" cy="1195943"/>
          </a:xfrm>
          <a:prstGeom prst="ellipse">
            <a:avLst/>
          </a:prstGeom>
          <a:solidFill>
            <a:schemeClr val="accent1"/>
          </a:solid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256" name="Google Shape;256;p62"/>
          <p:cNvSpPr>
            <a:spLocks noGrp="1"/>
          </p:cNvSpPr>
          <p:nvPr>
            <p:ph type="pic" idx="9"/>
          </p:nvPr>
        </p:nvSpPr>
        <p:spPr>
          <a:xfrm>
            <a:off x="5993272" y="1775569"/>
            <a:ext cx="772575" cy="814869"/>
          </a:xfrm>
          <a:prstGeom prst="rect">
            <a:avLst/>
          </a:prstGeom>
          <a:noFill/>
          <a:ln>
            <a:noFill/>
          </a:ln>
        </p:spPr>
      </p:sp>
      <p:sp>
        <p:nvSpPr>
          <p:cNvPr id="257" name="Google Shape;257;p62"/>
          <p:cNvSpPr txBox="1">
            <a:spLocks noGrp="1"/>
          </p:cNvSpPr>
          <p:nvPr>
            <p:ph type="body" idx="13"/>
          </p:nvPr>
        </p:nvSpPr>
        <p:spPr>
          <a:xfrm>
            <a:off x="5766302" y="3071680"/>
            <a:ext cx="1201128" cy="565952"/>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800"/>
              </a:spcBef>
              <a:spcAft>
                <a:spcPts val="0"/>
              </a:spcAft>
              <a:buClr>
                <a:schemeClr val="dk1"/>
              </a:buClr>
              <a:buSzPts val="1330"/>
              <a:buFont typeface="Arial"/>
              <a:buNone/>
              <a:defRPr sz="1400" b="1">
                <a:latin typeface="Arial"/>
                <a:ea typeface="Arial"/>
                <a:cs typeface="Arial"/>
                <a:sym typeface="Arial"/>
              </a:defRPr>
            </a:lvl1pPr>
            <a:lvl2pPr marL="914400" lvl="1" indent="-228600" algn="l">
              <a:lnSpc>
                <a:spcPct val="100000"/>
              </a:lnSpc>
              <a:spcBef>
                <a:spcPts val="600"/>
              </a:spcBef>
              <a:spcAft>
                <a:spcPts val="0"/>
              </a:spcAft>
              <a:buClr>
                <a:schemeClr val="dk2"/>
              </a:buClr>
              <a:buSzPts val="2000"/>
              <a:buFont typeface="Arial"/>
              <a:buNone/>
              <a:defRPr>
                <a:latin typeface="Roboto"/>
                <a:ea typeface="Roboto"/>
                <a:cs typeface="Roboto"/>
                <a:sym typeface="Roboto"/>
              </a:defRPr>
            </a:lvl2pPr>
            <a:lvl3pPr marL="1371600" lvl="2" indent="-228600" algn="l">
              <a:lnSpc>
                <a:spcPct val="100000"/>
              </a:lnSpc>
              <a:spcBef>
                <a:spcPts val="375"/>
              </a:spcBef>
              <a:spcAft>
                <a:spcPts val="0"/>
              </a:spcAft>
              <a:buClr>
                <a:schemeClr val="dk2"/>
              </a:buClr>
              <a:buSzPts val="2000"/>
              <a:buFont typeface="Arial"/>
              <a:buNone/>
              <a:defRPr>
                <a:latin typeface="Roboto"/>
                <a:ea typeface="Roboto"/>
                <a:cs typeface="Roboto"/>
                <a:sym typeface="Roboto"/>
              </a:defRPr>
            </a:lvl3pPr>
            <a:lvl4pPr marL="1828800" lvl="3" indent="-228600" algn="l">
              <a:lnSpc>
                <a:spcPct val="100000"/>
              </a:lnSpc>
              <a:spcBef>
                <a:spcPts val="375"/>
              </a:spcBef>
              <a:spcAft>
                <a:spcPts val="0"/>
              </a:spcAft>
              <a:buClr>
                <a:schemeClr val="dk2"/>
              </a:buClr>
              <a:buSzPts val="1800"/>
              <a:buFont typeface="Arial"/>
              <a:buNone/>
              <a:defRPr>
                <a:latin typeface="Roboto"/>
                <a:ea typeface="Roboto"/>
                <a:cs typeface="Roboto"/>
                <a:sym typeface="Roboto"/>
              </a:defRPr>
            </a:lvl4pPr>
            <a:lvl5pPr marL="2286000" lvl="4" indent="-228600" algn="l">
              <a:lnSpc>
                <a:spcPct val="100000"/>
              </a:lnSpc>
              <a:spcBef>
                <a:spcPts val="1200"/>
              </a:spcBef>
              <a:spcAft>
                <a:spcPts val="0"/>
              </a:spcAft>
              <a:buClr>
                <a:schemeClr val="dk2"/>
              </a:buClr>
              <a:buSzPts val="2800"/>
              <a:buFont typeface="Arial"/>
              <a:buNone/>
              <a:defRPr>
                <a:latin typeface="Roboto"/>
                <a:ea typeface="Roboto"/>
                <a:cs typeface="Roboto"/>
                <a:sym typeface="Roboto"/>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58" name="Google Shape;258;p62"/>
          <p:cNvSpPr txBox="1">
            <a:spLocks noGrp="1"/>
          </p:cNvSpPr>
          <p:nvPr>
            <p:ph type="title"/>
          </p:nvPr>
        </p:nvSpPr>
        <p:spPr>
          <a:xfrm>
            <a:off x="393192" y="273844"/>
            <a:ext cx="8356154"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62"/>
          <p:cNvSpPr txBox="1">
            <a:spLocks noGrp="1"/>
          </p:cNvSpPr>
          <p:nvPr>
            <p:ph type="subTitle" idx="14"/>
          </p:nvPr>
        </p:nvSpPr>
        <p:spPr>
          <a:xfrm>
            <a:off x="393192" y="736882"/>
            <a:ext cx="8356154"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0"/>
        <p:cNvGrpSpPr/>
        <p:nvPr/>
      </p:nvGrpSpPr>
      <p:grpSpPr>
        <a:xfrm>
          <a:off x="0" y="0"/>
          <a:ext cx="0" cy="0"/>
          <a:chOff x="0" y="0"/>
          <a:chExt cx="0" cy="0"/>
        </a:xfrm>
      </p:grpSpPr>
      <p:sp>
        <p:nvSpPr>
          <p:cNvPr id="261" name="Google Shape;261;p6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6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800"/>
              </a:spcBef>
              <a:spcAft>
                <a:spcPts val="0"/>
              </a:spcAft>
              <a:buClr>
                <a:schemeClr val="dk1"/>
              </a:buClr>
              <a:buSzPts val="2400"/>
              <a:buChar char="​"/>
              <a:defRPr sz="2400"/>
            </a:lvl1pPr>
            <a:lvl2pPr marL="914400" lvl="1" indent="-335280" algn="l">
              <a:lnSpc>
                <a:spcPct val="100000"/>
              </a:lnSpc>
              <a:spcBef>
                <a:spcPts val="600"/>
              </a:spcBef>
              <a:spcAft>
                <a:spcPts val="0"/>
              </a:spcAft>
              <a:buSzPts val="1680"/>
              <a:buChar char="▶"/>
              <a:defRPr sz="2100"/>
            </a:lvl2pPr>
            <a:lvl3pPr marL="1371600" lvl="2" indent="-342900" algn="l">
              <a:lnSpc>
                <a:spcPct val="100000"/>
              </a:lnSpc>
              <a:spcBef>
                <a:spcPts val="375"/>
              </a:spcBef>
              <a:spcAft>
                <a:spcPts val="0"/>
              </a:spcAft>
              <a:buSzPts val="1800"/>
              <a:buChar char="•"/>
              <a:defRPr sz="1800"/>
            </a:lvl3pPr>
            <a:lvl4pPr marL="1828800" lvl="3" indent="-323850" algn="l">
              <a:lnSpc>
                <a:spcPct val="100000"/>
              </a:lnSpc>
              <a:spcBef>
                <a:spcPts val="375"/>
              </a:spcBef>
              <a:spcAft>
                <a:spcPts val="0"/>
              </a:spcAft>
              <a:buSzPts val="1500"/>
              <a:buChar char="▪"/>
              <a:defRPr sz="1500"/>
            </a:lvl4pPr>
            <a:lvl5pPr marL="2286000" lvl="4" indent="-406400" algn="l">
              <a:lnSpc>
                <a:spcPct val="100000"/>
              </a:lnSpc>
              <a:spcBef>
                <a:spcPts val="1200"/>
              </a:spcBef>
              <a:spcAft>
                <a:spcPts val="0"/>
              </a:spcAft>
              <a:buClr>
                <a:schemeClr val="accent5"/>
              </a:buClr>
              <a:buSzPts val="2800"/>
              <a:buChar char="​"/>
              <a:defRPr sz="2800"/>
            </a:lvl5pPr>
            <a:lvl6pPr marL="2743200" lvl="5" indent="-228600" algn="l">
              <a:lnSpc>
                <a:spcPct val="100000"/>
              </a:lnSpc>
              <a:spcBef>
                <a:spcPts val="1200"/>
              </a:spcBef>
              <a:spcAft>
                <a:spcPts val="0"/>
              </a:spcAft>
              <a:buClr>
                <a:schemeClr val="dk2"/>
              </a:buClr>
              <a:buSzPts val="1500"/>
              <a:buNone/>
              <a:defRPr sz="1500"/>
            </a:lvl6pPr>
            <a:lvl7pPr marL="3200400" lvl="6" indent="-314325" algn="l">
              <a:lnSpc>
                <a:spcPct val="100000"/>
              </a:lnSpc>
              <a:spcBef>
                <a:spcPts val="375"/>
              </a:spcBef>
              <a:spcAft>
                <a:spcPts val="0"/>
              </a:spcAft>
              <a:buSzPts val="1350"/>
              <a:buChar char="▷"/>
              <a:defRPr sz="1500"/>
            </a:lvl7pPr>
            <a:lvl8pPr marL="3657600" lvl="7" indent="-333375" algn="l">
              <a:lnSpc>
                <a:spcPct val="100000"/>
              </a:lnSpc>
              <a:spcBef>
                <a:spcPts val="375"/>
              </a:spcBef>
              <a:spcAft>
                <a:spcPts val="0"/>
              </a:spcAft>
              <a:buSzPts val="1650"/>
              <a:buChar char="o"/>
              <a:defRPr sz="1500"/>
            </a:lvl8pPr>
            <a:lvl9pPr marL="4114800" lvl="8" indent="-323850" algn="l">
              <a:lnSpc>
                <a:spcPct val="100000"/>
              </a:lnSpc>
              <a:spcBef>
                <a:spcPts val="375"/>
              </a:spcBef>
              <a:spcAft>
                <a:spcPts val="0"/>
              </a:spcAft>
              <a:buSzPts val="1500"/>
              <a:buChar char="→"/>
              <a:defRPr sz="1500"/>
            </a:lvl9pPr>
          </a:lstStyle>
          <a:p>
            <a:endParaRPr/>
          </a:p>
        </p:txBody>
      </p:sp>
      <p:sp>
        <p:nvSpPr>
          <p:cNvPr id="263" name="Google Shape;263;p6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264" name="Google Shape;264;p63"/>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p63"/>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6"/>
        <p:cNvGrpSpPr/>
        <p:nvPr/>
      </p:nvGrpSpPr>
      <p:grpSpPr>
        <a:xfrm>
          <a:off x="0" y="0"/>
          <a:ext cx="0" cy="0"/>
          <a:chOff x="0" y="0"/>
          <a:chExt cx="0" cy="0"/>
        </a:xfrm>
      </p:grpSpPr>
      <p:sp>
        <p:nvSpPr>
          <p:cNvPr id="267" name="Google Shape;267;p6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Libre Franklin Medium"/>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64"/>
          <p:cNvSpPr>
            <a:spLocks noGrp="1"/>
          </p:cNvSpPr>
          <p:nvPr>
            <p:ph type="pic" idx="2"/>
          </p:nvPr>
        </p:nvSpPr>
        <p:spPr>
          <a:xfrm>
            <a:off x="3887391" y="740569"/>
            <a:ext cx="4629150" cy="3655219"/>
          </a:xfrm>
          <a:prstGeom prst="rect">
            <a:avLst/>
          </a:prstGeom>
          <a:noFill/>
          <a:ln>
            <a:noFill/>
          </a:ln>
        </p:spPr>
      </p:sp>
      <p:sp>
        <p:nvSpPr>
          <p:cNvPr id="269" name="Google Shape;269;p6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1400"/>
              <a:buNone/>
              <a:defRPr sz="1400"/>
            </a:lvl1pPr>
            <a:lvl2pPr marL="914400" lvl="1" indent="-228600" algn="l">
              <a:lnSpc>
                <a:spcPct val="100000"/>
              </a:lnSpc>
              <a:spcBef>
                <a:spcPts val="600"/>
              </a:spcBef>
              <a:spcAft>
                <a:spcPts val="0"/>
              </a:spcAft>
              <a:buSzPts val="840"/>
              <a:buNone/>
              <a:defRPr sz="1050"/>
            </a:lvl2pPr>
            <a:lvl3pPr marL="1371600" lvl="2" indent="-228600" algn="l">
              <a:lnSpc>
                <a:spcPct val="100000"/>
              </a:lnSpc>
              <a:spcBef>
                <a:spcPts val="375"/>
              </a:spcBef>
              <a:spcAft>
                <a:spcPts val="0"/>
              </a:spcAft>
              <a:buSzPts val="900"/>
              <a:buNone/>
              <a:defRPr sz="900"/>
            </a:lvl3pPr>
            <a:lvl4pPr marL="1828800" lvl="3" indent="-228600" algn="l">
              <a:lnSpc>
                <a:spcPct val="100000"/>
              </a:lnSpc>
              <a:spcBef>
                <a:spcPts val="375"/>
              </a:spcBef>
              <a:spcAft>
                <a:spcPts val="0"/>
              </a:spcAft>
              <a:buSzPts val="750"/>
              <a:buNone/>
              <a:defRPr sz="750"/>
            </a:lvl4pPr>
            <a:lvl5pPr marL="2286000" lvl="4" indent="-228600" algn="l">
              <a:lnSpc>
                <a:spcPct val="100000"/>
              </a:lnSpc>
              <a:spcBef>
                <a:spcPts val="1200"/>
              </a:spcBef>
              <a:spcAft>
                <a:spcPts val="0"/>
              </a:spcAft>
              <a:buClr>
                <a:schemeClr val="accent5"/>
              </a:buClr>
              <a:buSzPts val="750"/>
              <a:buNone/>
              <a:defRPr sz="750"/>
            </a:lvl5pPr>
            <a:lvl6pPr marL="2743200" lvl="5" indent="-228600" algn="l">
              <a:lnSpc>
                <a:spcPct val="100000"/>
              </a:lnSpc>
              <a:spcBef>
                <a:spcPts val="1200"/>
              </a:spcBef>
              <a:spcAft>
                <a:spcPts val="0"/>
              </a:spcAft>
              <a:buClr>
                <a:schemeClr val="dk2"/>
              </a:buClr>
              <a:buSzPts val="750"/>
              <a:buNone/>
              <a:defRPr sz="750"/>
            </a:lvl6pPr>
            <a:lvl7pPr marL="3200400" lvl="6" indent="-228600" algn="l">
              <a:lnSpc>
                <a:spcPct val="100000"/>
              </a:lnSpc>
              <a:spcBef>
                <a:spcPts val="375"/>
              </a:spcBef>
              <a:spcAft>
                <a:spcPts val="0"/>
              </a:spcAft>
              <a:buSzPts val="675"/>
              <a:buNone/>
              <a:defRPr sz="750"/>
            </a:lvl7pPr>
            <a:lvl8pPr marL="3657600" lvl="7" indent="-228600" algn="l">
              <a:lnSpc>
                <a:spcPct val="100000"/>
              </a:lnSpc>
              <a:spcBef>
                <a:spcPts val="375"/>
              </a:spcBef>
              <a:spcAft>
                <a:spcPts val="0"/>
              </a:spcAft>
              <a:buSzPts val="825"/>
              <a:buNone/>
              <a:defRPr sz="750"/>
            </a:lvl8pPr>
            <a:lvl9pPr marL="4114800" lvl="8" indent="-228600" algn="l">
              <a:lnSpc>
                <a:spcPct val="100000"/>
              </a:lnSpc>
              <a:spcBef>
                <a:spcPts val="375"/>
              </a:spcBef>
              <a:spcAft>
                <a:spcPts val="0"/>
              </a:spcAft>
              <a:buSzPts val="750"/>
              <a:buNone/>
              <a:defRPr sz="750"/>
            </a:lvl9pPr>
          </a:lstStyle>
          <a:p>
            <a:endParaRPr/>
          </a:p>
        </p:txBody>
      </p:sp>
      <p:sp>
        <p:nvSpPr>
          <p:cNvPr id="270" name="Google Shape;270;p64"/>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p64"/>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65"/>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65"/>
          <p:cNvSpPr txBox="1">
            <a:spLocks noGrp="1"/>
          </p:cNvSpPr>
          <p:nvPr>
            <p:ph type="body" idx="1"/>
          </p:nvPr>
        </p:nvSpPr>
        <p:spPr>
          <a:xfrm rot="5400000">
            <a:off x="2896556" y="-1040575"/>
            <a:ext cx="3350889"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75" name="Google Shape;275;p65"/>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65"/>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7"/>
        <p:cNvGrpSpPr/>
        <p:nvPr/>
      </p:nvGrpSpPr>
      <p:grpSpPr>
        <a:xfrm>
          <a:off x="0" y="0"/>
          <a:ext cx="0" cy="0"/>
          <a:chOff x="0" y="0"/>
          <a:chExt cx="0" cy="0"/>
        </a:xfrm>
      </p:grpSpPr>
      <p:sp>
        <p:nvSpPr>
          <p:cNvPr id="278" name="Google Shape;278;p66"/>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80" name="Google Shape;280;p66"/>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1" name="Google Shape;281;p66"/>
          <p:cNvSpPr txBox="1">
            <a:spLocks noGrp="1"/>
          </p:cNvSpPr>
          <p:nvPr>
            <p:ph type="ftr" idx="11"/>
          </p:nvPr>
        </p:nvSpPr>
        <p:spPr>
          <a:xfrm>
            <a:off x="2709453" y="4712096"/>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2"/>
        <p:cNvGrpSpPr/>
        <p:nvPr/>
      </p:nvGrpSpPr>
      <p:grpSpPr>
        <a:xfrm>
          <a:off x="0" y="0"/>
          <a:ext cx="0" cy="0"/>
          <a:chOff x="0" y="0"/>
          <a:chExt cx="0" cy="0"/>
        </a:xfrm>
      </p:grpSpPr>
      <p:sp>
        <p:nvSpPr>
          <p:cNvPr id="283" name="Google Shape;283;p67"/>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84" name="Google Shape;284;p67"/>
          <p:cNvSpPr txBox="1">
            <a:spLocks noGrp="1"/>
          </p:cNvSpPr>
          <p:nvPr>
            <p:ph type="title"/>
          </p:nvPr>
        </p:nvSpPr>
        <p:spPr>
          <a:xfrm>
            <a:off x="393192" y="273844"/>
            <a:ext cx="8122158"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67"/>
          <p:cNvSpPr txBox="1">
            <a:spLocks noGrp="1"/>
          </p:cNvSpPr>
          <p:nvPr>
            <p:ph type="body" idx="1"/>
          </p:nvPr>
        </p:nvSpPr>
        <p:spPr>
          <a:xfrm>
            <a:off x="393192" y="1221111"/>
            <a:ext cx="8122158" cy="3092623"/>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86" name="Google Shape;286;p67"/>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67"/>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88" name="Google Shape;288;p67"/>
          <p:cNvPicPr preferRelativeResize="0"/>
          <p:nvPr/>
        </p:nvPicPr>
        <p:blipFill rotWithShape="1">
          <a:blip r:embed="rId2">
            <a:alphaModFix/>
          </a:blip>
          <a:srcRect/>
          <a:stretch/>
        </p:blipFill>
        <p:spPr>
          <a:xfrm>
            <a:off x="393192" y="4413817"/>
            <a:ext cx="737480" cy="73748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89"/>
        <p:cNvGrpSpPr/>
        <p:nvPr/>
      </p:nvGrpSpPr>
      <p:grpSpPr>
        <a:xfrm>
          <a:off x="0" y="0"/>
          <a:ext cx="0" cy="0"/>
          <a:chOff x="0" y="0"/>
          <a:chExt cx="0" cy="0"/>
        </a:xfrm>
      </p:grpSpPr>
      <p:sp>
        <p:nvSpPr>
          <p:cNvPr id="290" name="Google Shape;290;p68"/>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1" name="Google Shape;291;p68"/>
          <p:cNvSpPr txBox="1">
            <a:spLocks noGrp="1"/>
          </p:cNvSpPr>
          <p:nvPr>
            <p:ph type="title"/>
          </p:nvPr>
        </p:nvSpPr>
        <p:spPr>
          <a:xfrm>
            <a:off x="393191" y="273844"/>
            <a:ext cx="8357616" cy="7180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400"/>
              <a:buFont typeface="Libre Franklin Medium"/>
              <a:buNone/>
              <a:defRPr b="0" i="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68"/>
          <p:cNvSpPr txBox="1">
            <a:spLocks noGrp="1"/>
          </p:cNvSpPr>
          <p:nvPr>
            <p:ph type="body" idx="1"/>
          </p:nvPr>
        </p:nvSpPr>
        <p:spPr>
          <a:xfrm>
            <a:off x="393192" y="1221111"/>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3" name="Google Shape;293;p68"/>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68"/>
          <p:cNvSpPr txBox="1">
            <a:spLocks noGrp="1"/>
          </p:cNvSpPr>
          <p:nvPr>
            <p:ph type="body" idx="2"/>
          </p:nvPr>
        </p:nvSpPr>
        <p:spPr>
          <a:xfrm>
            <a:off x="4709162" y="1221111"/>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295" name="Google Shape;295;p68"/>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296" name="Google Shape;296;p68"/>
          <p:cNvPicPr preferRelativeResize="0"/>
          <p:nvPr/>
        </p:nvPicPr>
        <p:blipFill rotWithShape="1">
          <a:blip r:embed="rId2">
            <a:alphaModFix/>
          </a:blip>
          <a:srcRect/>
          <a:stretch/>
        </p:blipFill>
        <p:spPr>
          <a:xfrm>
            <a:off x="393192" y="4413817"/>
            <a:ext cx="737480" cy="737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5"/>
        <p:cNvGrpSpPr/>
        <p:nvPr/>
      </p:nvGrpSpPr>
      <p:grpSpPr>
        <a:xfrm>
          <a:off x="0" y="0"/>
          <a:ext cx="0" cy="0"/>
          <a:chOff x="0" y="0"/>
          <a:chExt cx="0" cy="0"/>
        </a:xfrm>
      </p:grpSpPr>
      <p:sp>
        <p:nvSpPr>
          <p:cNvPr id="36" name="Google Shape;36;p42"/>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7" name="Google Shape;37;p42"/>
          <p:cNvSpPr txBox="1">
            <a:spLocks noGrp="1"/>
          </p:cNvSpPr>
          <p:nvPr>
            <p:ph type="body" idx="1"/>
          </p:nvPr>
        </p:nvSpPr>
        <p:spPr>
          <a:xfrm>
            <a:off x="393192" y="1316736"/>
            <a:ext cx="2569464"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38" name="Google Shape;38;p42"/>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42"/>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40" name="Google Shape;40;p42"/>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41" name="Google Shape;41;p42"/>
          <p:cNvSpPr txBox="1">
            <a:spLocks noGrp="1"/>
          </p:cNvSpPr>
          <p:nvPr>
            <p:ph type="body" idx="2"/>
          </p:nvPr>
        </p:nvSpPr>
        <p:spPr>
          <a:xfrm>
            <a:off x="3236975" y="1316736"/>
            <a:ext cx="5513833"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42" name="Google Shape;42;p42"/>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sp>
        <p:nvSpPr>
          <p:cNvPr id="298" name="Google Shape;298;p69"/>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0" name="Google Shape;300;p6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1" name="Google Shape;301;p69"/>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sp>
        <p:nvSpPr>
          <p:cNvPr id="45" name="Google Shape;45;p43"/>
          <p:cNvSpPr/>
          <p:nvPr/>
        </p:nvSpPr>
        <p:spPr>
          <a:xfrm>
            <a:off x="-37706" y="4684326"/>
            <a:ext cx="9181706" cy="46848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6" name="Google Shape;46;p43"/>
          <p:cNvSpPr txBox="1">
            <a:spLocks noGrp="1"/>
          </p:cNvSpPr>
          <p:nvPr>
            <p:ph type="body" idx="1"/>
          </p:nvPr>
        </p:nvSpPr>
        <p:spPr>
          <a:xfrm>
            <a:off x="393192" y="1316736"/>
            <a:ext cx="4041648" cy="309067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30200" algn="l">
              <a:lnSpc>
                <a:spcPct val="100000"/>
              </a:lnSpc>
              <a:spcBef>
                <a:spcPts val="600"/>
              </a:spcBef>
              <a:spcAft>
                <a:spcPts val="0"/>
              </a:spcAft>
              <a:buSzPts val="1600"/>
              <a:buChar char="▶"/>
              <a:defRPr/>
            </a:lvl2pPr>
            <a:lvl3pPr marL="1371600" lvl="2" indent="-355600" algn="l">
              <a:lnSpc>
                <a:spcPct val="100000"/>
              </a:lnSpc>
              <a:spcBef>
                <a:spcPts val="375"/>
              </a:spcBef>
              <a:spcAft>
                <a:spcPts val="0"/>
              </a:spcAft>
              <a:buSzPts val="20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47" name="Google Shape;47;p43"/>
          <p:cNvSpPr txBox="1">
            <a:spLocks noGrp="1"/>
          </p:cNvSpPr>
          <p:nvPr>
            <p:ph type="sldNum" idx="12"/>
          </p:nvPr>
        </p:nvSpPr>
        <p:spPr>
          <a:xfrm>
            <a:off x="8829892" y="4782557"/>
            <a:ext cx="23688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3"/>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49" name="Google Shape;49;p43"/>
          <p:cNvPicPr preferRelativeResize="0"/>
          <p:nvPr/>
        </p:nvPicPr>
        <p:blipFill rotWithShape="1">
          <a:blip r:embed="rId2">
            <a:alphaModFix/>
          </a:blip>
          <a:srcRect/>
          <a:stretch/>
        </p:blipFill>
        <p:spPr>
          <a:xfrm>
            <a:off x="393191" y="4413817"/>
            <a:ext cx="737480" cy="737480"/>
          </a:xfrm>
          <a:prstGeom prst="rect">
            <a:avLst/>
          </a:prstGeom>
          <a:noFill/>
          <a:ln>
            <a:noFill/>
          </a:ln>
        </p:spPr>
      </p:pic>
      <p:sp>
        <p:nvSpPr>
          <p:cNvPr id="50" name="Google Shape;50;p43"/>
          <p:cNvSpPr txBox="1">
            <a:spLocks noGrp="1"/>
          </p:cNvSpPr>
          <p:nvPr>
            <p:ph type="body" idx="2"/>
          </p:nvPr>
        </p:nvSpPr>
        <p:spPr>
          <a:xfrm>
            <a:off x="4709162" y="1316736"/>
            <a:ext cx="4041648" cy="30906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800"/>
              </a:spcBef>
              <a:spcAft>
                <a:spcPts val="0"/>
              </a:spcAft>
              <a:buClr>
                <a:schemeClr val="dk1"/>
              </a:buClr>
              <a:buSzPts val="1800"/>
              <a:buChar char="​"/>
              <a:defRPr/>
            </a:lvl1pPr>
            <a:lvl2pPr marL="914400" lvl="1" indent="-320040" algn="l">
              <a:lnSpc>
                <a:spcPct val="100000"/>
              </a:lnSpc>
              <a:spcBef>
                <a:spcPts val="600"/>
              </a:spcBef>
              <a:spcAft>
                <a:spcPts val="0"/>
              </a:spcAft>
              <a:buSzPts val="144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1200"/>
              </a:spcBef>
              <a:spcAft>
                <a:spcPts val="0"/>
              </a:spcAft>
              <a:buClr>
                <a:schemeClr val="accent5"/>
              </a:buClr>
              <a:buSzPts val="1800"/>
              <a:buChar char="​"/>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1" name="Google Shape;51;p43"/>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Franklin Gothic"/>
              <a:buNone/>
              <a:defRPr sz="3000" b="1" i="0">
                <a:latin typeface="Franklin Gothic"/>
                <a:ea typeface="Franklin Gothic"/>
                <a:cs typeface="Franklin Gothic"/>
                <a:sym typeface="Franklin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subTitle" idx="3"/>
          </p:nvPr>
        </p:nvSpPr>
        <p:spPr>
          <a:xfrm>
            <a:off x="393192" y="736882"/>
            <a:ext cx="8357616" cy="306692"/>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b="0" i="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53"/>
        <p:cNvGrpSpPr/>
        <p:nvPr/>
      </p:nvGrpSpPr>
      <p:grpSpPr>
        <a:xfrm>
          <a:off x="0" y="0"/>
          <a:ext cx="0" cy="0"/>
          <a:chOff x="0" y="0"/>
          <a:chExt cx="0" cy="0"/>
        </a:xfrm>
      </p:grpSpPr>
      <p:sp>
        <p:nvSpPr>
          <p:cNvPr id="54" name="Google Shape;54;p44"/>
          <p:cNvSpPr txBox="1">
            <a:spLocks noGrp="1"/>
          </p:cNvSpPr>
          <p:nvPr>
            <p:ph type="sldNum" idx="12"/>
          </p:nvPr>
        </p:nvSpPr>
        <p:spPr>
          <a:xfrm>
            <a:off x="6450864" y="4875379"/>
            <a:ext cx="2057400" cy="11810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44"/>
          <p:cNvSpPr txBox="1">
            <a:spLocks noGrp="1"/>
          </p:cNvSpPr>
          <p:nvPr>
            <p:ph type="ftr" idx="11"/>
          </p:nvPr>
        </p:nvSpPr>
        <p:spPr>
          <a:xfrm>
            <a:off x="390262" y="1213188"/>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56" name="Google Shape;56;p44"/>
          <p:cNvPicPr preferRelativeResize="0"/>
          <p:nvPr/>
        </p:nvPicPr>
        <p:blipFill rotWithShape="1">
          <a:blip r:embed="rId2">
            <a:alphaModFix/>
          </a:blip>
          <a:srcRect/>
          <a:stretch/>
        </p:blipFill>
        <p:spPr>
          <a:xfrm>
            <a:off x="7772719" y="0"/>
            <a:ext cx="735545" cy="735545"/>
          </a:xfrm>
          <a:prstGeom prst="rect">
            <a:avLst/>
          </a:prstGeom>
          <a:noFill/>
          <a:ln>
            <a:noFill/>
          </a:ln>
        </p:spPr>
      </p:pic>
      <p:sp>
        <p:nvSpPr>
          <p:cNvPr id="57" name="Google Shape;57;p44"/>
          <p:cNvSpPr txBox="1">
            <a:spLocks noGrp="1"/>
          </p:cNvSpPr>
          <p:nvPr>
            <p:ph type="body" idx="1"/>
          </p:nvPr>
        </p:nvSpPr>
        <p:spPr>
          <a:xfrm>
            <a:off x="390263" y="4331798"/>
            <a:ext cx="8118003" cy="2804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58" name="Google Shape;58;p44"/>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4400"/>
              <a:buFont typeface="Libre Franklin Medium"/>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9" name="Google Shape;59;p44"/>
          <p:cNvGrpSpPr/>
          <p:nvPr/>
        </p:nvGrpSpPr>
        <p:grpSpPr>
          <a:xfrm rot="-5400000">
            <a:off x="506467" y="594478"/>
            <a:ext cx="335280" cy="567690"/>
            <a:chOff x="697976" y="480133"/>
            <a:chExt cx="335280" cy="567690"/>
          </a:xfrm>
        </p:grpSpPr>
        <p:sp>
          <p:nvSpPr>
            <p:cNvPr id="60" name="Google Shape;60;p44"/>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61" name="Google Shape;61;p44"/>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grpSp>
      <p:sp>
        <p:nvSpPr>
          <p:cNvPr id="62" name="Google Shape;62;p44"/>
          <p:cNvSpPr txBox="1">
            <a:spLocks noGrp="1"/>
          </p:cNvSpPr>
          <p:nvPr>
            <p:ph type="subTitle" idx="2"/>
          </p:nvPr>
        </p:nvSpPr>
        <p:spPr>
          <a:xfrm>
            <a:off x="393192" y="3682657"/>
            <a:ext cx="8119872"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63"/>
        <p:cNvGrpSpPr/>
        <p:nvPr/>
      </p:nvGrpSpPr>
      <p:grpSpPr>
        <a:xfrm>
          <a:off x="0" y="0"/>
          <a:ext cx="0" cy="0"/>
          <a:chOff x="0" y="0"/>
          <a:chExt cx="0" cy="0"/>
        </a:xfrm>
      </p:grpSpPr>
      <p:sp>
        <p:nvSpPr>
          <p:cNvPr id="64" name="Google Shape;64;p45"/>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45"/>
          <p:cNvSpPr txBox="1">
            <a:spLocks noGrp="1"/>
          </p:cNvSpPr>
          <p:nvPr>
            <p:ph type="ftr" idx="11"/>
          </p:nvPr>
        </p:nvSpPr>
        <p:spPr>
          <a:xfrm>
            <a:off x="390263" y="1216152"/>
            <a:ext cx="8119872" cy="3657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66" name="Google Shape;66;p45"/>
          <p:cNvPicPr preferRelativeResize="0"/>
          <p:nvPr/>
        </p:nvPicPr>
        <p:blipFill rotWithShape="1">
          <a:blip r:embed="rId2">
            <a:alphaModFix/>
          </a:blip>
          <a:srcRect/>
          <a:stretch/>
        </p:blipFill>
        <p:spPr>
          <a:xfrm>
            <a:off x="7768374" y="0"/>
            <a:ext cx="735546" cy="735546"/>
          </a:xfrm>
          <a:prstGeom prst="rect">
            <a:avLst/>
          </a:prstGeom>
          <a:solidFill>
            <a:schemeClr val="dk1"/>
          </a:solidFill>
          <a:ln>
            <a:noFill/>
          </a:ln>
        </p:spPr>
      </p:pic>
      <p:sp>
        <p:nvSpPr>
          <p:cNvPr id="67" name="Google Shape;67;p45"/>
          <p:cNvSpPr txBox="1">
            <a:spLocks noGrp="1"/>
          </p:cNvSpPr>
          <p:nvPr>
            <p:ph type="body" idx="1"/>
          </p:nvPr>
        </p:nvSpPr>
        <p:spPr>
          <a:xfrm>
            <a:off x="390263" y="4334256"/>
            <a:ext cx="8118003"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68" name="Google Shape;68;p45"/>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69" name="Google Shape;69;p45"/>
          <p:cNvGrpSpPr/>
          <p:nvPr/>
        </p:nvGrpSpPr>
        <p:grpSpPr>
          <a:xfrm rot="-5400000">
            <a:off x="506467" y="594478"/>
            <a:ext cx="335280" cy="567690"/>
            <a:chOff x="697976" y="480133"/>
            <a:chExt cx="335280" cy="567690"/>
          </a:xfrm>
        </p:grpSpPr>
        <p:sp>
          <p:nvSpPr>
            <p:cNvPr id="70" name="Google Shape;70;p45"/>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71" name="Google Shape;71;p45"/>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72" name="Google Shape;72;p45"/>
          <p:cNvSpPr txBox="1">
            <a:spLocks noGrp="1"/>
          </p:cNvSpPr>
          <p:nvPr>
            <p:ph type="subTitle" idx="3"/>
          </p:nvPr>
        </p:nvSpPr>
        <p:spPr>
          <a:xfrm>
            <a:off x="393192" y="3685032"/>
            <a:ext cx="8117205"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Slide">
  <p:cSld name="8_Title Slide">
    <p:bg>
      <p:bgPr>
        <a:solidFill>
          <a:schemeClr val="lt2"/>
        </a:solidFill>
        <a:effectLst/>
      </p:bgPr>
    </p:bg>
    <p:spTree>
      <p:nvGrpSpPr>
        <p:cNvPr id="1" name="Shape 73"/>
        <p:cNvGrpSpPr/>
        <p:nvPr/>
      </p:nvGrpSpPr>
      <p:grpSpPr>
        <a:xfrm>
          <a:off x="0" y="0"/>
          <a:ext cx="0" cy="0"/>
          <a:chOff x="0" y="0"/>
          <a:chExt cx="0" cy="0"/>
        </a:xfrm>
      </p:grpSpPr>
      <p:sp>
        <p:nvSpPr>
          <p:cNvPr id="74" name="Google Shape;74;p46"/>
          <p:cNvSpPr txBox="1">
            <a:spLocks noGrp="1"/>
          </p:cNvSpPr>
          <p:nvPr>
            <p:ph type="sldNum" idx="12"/>
          </p:nvPr>
        </p:nvSpPr>
        <p:spPr>
          <a:xfrm>
            <a:off x="6446520" y="4873752"/>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6"/>
          <p:cNvSpPr txBox="1">
            <a:spLocks noGrp="1"/>
          </p:cNvSpPr>
          <p:nvPr>
            <p:ph type="ftr" idx="11"/>
          </p:nvPr>
        </p:nvSpPr>
        <p:spPr>
          <a:xfrm>
            <a:off x="390263" y="1216152"/>
            <a:ext cx="8119872"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76" name="Google Shape;76;p46"/>
          <p:cNvPicPr preferRelativeResize="0"/>
          <p:nvPr/>
        </p:nvPicPr>
        <p:blipFill rotWithShape="1">
          <a:blip r:embed="rId2">
            <a:alphaModFix/>
          </a:blip>
          <a:srcRect/>
          <a:stretch/>
        </p:blipFill>
        <p:spPr>
          <a:xfrm>
            <a:off x="7774851" y="0"/>
            <a:ext cx="735546" cy="735546"/>
          </a:xfrm>
          <a:prstGeom prst="rect">
            <a:avLst/>
          </a:prstGeom>
          <a:solidFill>
            <a:schemeClr val="dk1"/>
          </a:solidFill>
          <a:ln>
            <a:noFill/>
          </a:ln>
        </p:spPr>
      </p:pic>
      <p:sp>
        <p:nvSpPr>
          <p:cNvPr id="77" name="Google Shape;77;p46"/>
          <p:cNvSpPr txBox="1">
            <a:spLocks noGrp="1"/>
          </p:cNvSpPr>
          <p:nvPr>
            <p:ph type="body" idx="1"/>
          </p:nvPr>
        </p:nvSpPr>
        <p:spPr>
          <a:xfrm>
            <a:off x="390262" y="4331798"/>
            <a:ext cx="8119872"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
        <p:nvSpPr>
          <p:cNvPr id="78" name="Google Shape;78;p46"/>
          <p:cNvSpPr txBox="1">
            <a:spLocks noGrp="1"/>
          </p:cNvSpPr>
          <p:nvPr>
            <p:ph type="body" idx="2"/>
          </p:nvPr>
        </p:nvSpPr>
        <p:spPr>
          <a:xfrm>
            <a:off x="390525" y="1965960"/>
            <a:ext cx="8119872" cy="1307592"/>
          </a:xfrm>
          <a:prstGeom prst="rect">
            <a:avLst/>
          </a:prstGeom>
          <a:noFill/>
          <a:ln>
            <a:noFill/>
          </a:ln>
        </p:spPr>
        <p:txBody>
          <a:bodyPr spcFirstLastPara="1" wrap="square" lIns="0" tIns="0" rIns="0" bIns="0" anchor="t" anchorCtr="0">
            <a:noAutofit/>
          </a:bodyPr>
          <a:lstStyle>
            <a:lvl1pPr marL="457200" lvl="0" indent="-508000" algn="l">
              <a:lnSpc>
                <a:spcPct val="100000"/>
              </a:lnSpc>
              <a:spcBef>
                <a:spcPts val="1800"/>
              </a:spcBef>
              <a:spcAft>
                <a:spcPts val="0"/>
              </a:spcAft>
              <a:buClr>
                <a:schemeClr val="dk1"/>
              </a:buClr>
              <a:buSzPts val="4400"/>
              <a:buChar char="​"/>
              <a:defRPr sz="4400">
                <a:latin typeface="Libre Franklin Medium"/>
                <a:ea typeface="Libre Franklin Medium"/>
                <a:cs typeface="Libre Franklin Medium"/>
                <a:sym typeface="Libre Franklin Medium"/>
              </a:defRPr>
            </a:lvl1pPr>
            <a:lvl2pPr marL="914400" lvl="1" indent="-452119" algn="l">
              <a:lnSpc>
                <a:spcPct val="100000"/>
              </a:lnSpc>
              <a:spcBef>
                <a:spcPts val="600"/>
              </a:spcBef>
              <a:spcAft>
                <a:spcPts val="0"/>
              </a:spcAft>
              <a:buSzPts val="3520"/>
              <a:buChar char="▶"/>
              <a:defRPr sz="4400">
                <a:latin typeface="Libre Franklin Medium"/>
                <a:ea typeface="Libre Franklin Medium"/>
                <a:cs typeface="Libre Franklin Medium"/>
                <a:sym typeface="Libre Franklin Medium"/>
              </a:defRPr>
            </a:lvl2pPr>
            <a:lvl3pPr marL="1371600" lvl="2"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3pPr>
            <a:lvl4pPr marL="1828800" lvl="3" indent="-508000" algn="l">
              <a:lnSpc>
                <a:spcPct val="100000"/>
              </a:lnSpc>
              <a:spcBef>
                <a:spcPts val="375"/>
              </a:spcBef>
              <a:spcAft>
                <a:spcPts val="0"/>
              </a:spcAft>
              <a:buSzPts val="4400"/>
              <a:buChar char="▪"/>
              <a:defRPr sz="4400">
                <a:latin typeface="Libre Franklin Medium"/>
                <a:ea typeface="Libre Franklin Medium"/>
                <a:cs typeface="Libre Franklin Medium"/>
                <a:sym typeface="Libre Franklin Medium"/>
              </a:defRPr>
            </a:lvl4pPr>
            <a:lvl5pPr marL="2286000" lvl="4" indent="-508000" algn="l">
              <a:lnSpc>
                <a:spcPct val="100000"/>
              </a:lnSpc>
              <a:spcBef>
                <a:spcPts val="1200"/>
              </a:spcBef>
              <a:spcAft>
                <a:spcPts val="0"/>
              </a:spcAft>
              <a:buClr>
                <a:schemeClr val="accent5"/>
              </a:buClr>
              <a:buSzPts val="4400"/>
              <a:buChar char="​"/>
              <a:defRPr sz="4400">
                <a:latin typeface="Libre Franklin Medium"/>
                <a:ea typeface="Libre Franklin Medium"/>
                <a:cs typeface="Libre Franklin Medium"/>
                <a:sym typeface="Libre Franklin Medium"/>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grpSp>
        <p:nvGrpSpPr>
          <p:cNvPr id="79" name="Google Shape;79;p46"/>
          <p:cNvGrpSpPr/>
          <p:nvPr/>
        </p:nvGrpSpPr>
        <p:grpSpPr>
          <a:xfrm rot="-5400000">
            <a:off x="506467" y="594478"/>
            <a:ext cx="335280" cy="567690"/>
            <a:chOff x="697976" y="480133"/>
            <a:chExt cx="335280" cy="567690"/>
          </a:xfrm>
        </p:grpSpPr>
        <p:sp>
          <p:nvSpPr>
            <p:cNvPr id="80" name="Google Shape;80;p46"/>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81" name="Google Shape;81;p46"/>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82" name="Google Shape;82;p46"/>
          <p:cNvSpPr txBox="1">
            <a:spLocks noGrp="1"/>
          </p:cNvSpPr>
          <p:nvPr>
            <p:ph type="subTitle" idx="3"/>
          </p:nvPr>
        </p:nvSpPr>
        <p:spPr>
          <a:xfrm>
            <a:off x="390261" y="3685032"/>
            <a:ext cx="8119872" cy="493776"/>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dk1"/>
        </a:solidFill>
        <a:effectLst/>
      </p:bgPr>
    </p:bg>
    <p:spTree>
      <p:nvGrpSpPr>
        <p:cNvPr id="1" name="Shape 83"/>
        <p:cNvGrpSpPr/>
        <p:nvPr/>
      </p:nvGrpSpPr>
      <p:grpSpPr>
        <a:xfrm>
          <a:off x="0" y="0"/>
          <a:ext cx="0" cy="0"/>
          <a:chOff x="0" y="0"/>
          <a:chExt cx="0" cy="0"/>
        </a:xfrm>
      </p:grpSpPr>
      <p:sp>
        <p:nvSpPr>
          <p:cNvPr id="84" name="Google Shape;84;p47"/>
          <p:cNvSpPr>
            <a:spLocks noGrp="1"/>
          </p:cNvSpPr>
          <p:nvPr>
            <p:ph type="pic" idx="2"/>
          </p:nvPr>
        </p:nvSpPr>
        <p:spPr>
          <a:xfrm>
            <a:off x="6044813" y="0"/>
            <a:ext cx="3099188" cy="5143500"/>
          </a:xfrm>
          <a:prstGeom prst="rect">
            <a:avLst/>
          </a:prstGeom>
          <a:noFill/>
          <a:ln>
            <a:noFill/>
          </a:ln>
        </p:spPr>
      </p:sp>
      <p:sp>
        <p:nvSpPr>
          <p:cNvPr id="85" name="Google Shape;85;p47"/>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6"/>
              </a:buClr>
              <a:buSzPts val="4400"/>
              <a:buFont typeface="Libre Franklin Medium"/>
              <a:buNone/>
              <a:defRPr sz="4400">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7"/>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accent6"/>
              </a:buClr>
              <a:buSzPts val="2400"/>
              <a:buNone/>
              <a:defRPr sz="2400">
                <a:solidFill>
                  <a:schemeClr val="accent6"/>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lt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87" name="Google Shape;87;p47"/>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47"/>
          <p:cNvSpPr txBox="1">
            <a:spLocks noGrp="1"/>
          </p:cNvSpPr>
          <p:nvPr>
            <p:ph type="ftr" idx="11"/>
          </p:nvPr>
        </p:nvSpPr>
        <p:spPr>
          <a:xfrm>
            <a:off x="1403407" y="18296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Arial"/>
                <a:ea typeface="Arial"/>
                <a:cs typeface="Arial"/>
                <a:sym typeface="Arial"/>
              </a:defRPr>
            </a:lvl9pPr>
          </a:lstStyle>
          <a:p>
            <a:endParaRPr/>
          </a:p>
        </p:txBody>
      </p:sp>
      <p:pic>
        <p:nvPicPr>
          <p:cNvPr id="89" name="Google Shape;89;p47"/>
          <p:cNvPicPr preferRelativeResize="0"/>
          <p:nvPr/>
        </p:nvPicPr>
        <p:blipFill rotWithShape="1">
          <a:blip r:embed="rId2">
            <a:alphaModFix/>
          </a:blip>
          <a:srcRect/>
          <a:stretch/>
        </p:blipFill>
        <p:spPr>
          <a:xfrm>
            <a:off x="393192" y="0"/>
            <a:ext cx="787756" cy="787756"/>
          </a:xfrm>
          <a:prstGeom prst="rect">
            <a:avLst/>
          </a:prstGeom>
          <a:solidFill>
            <a:schemeClr val="lt1"/>
          </a:solidFill>
          <a:ln>
            <a:noFill/>
          </a:ln>
        </p:spPr>
      </p:pic>
      <p:sp>
        <p:nvSpPr>
          <p:cNvPr id="90" name="Google Shape;90;p47"/>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lt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itle Slide">
  <p:cSld name="7_Title Slide">
    <p:bg>
      <p:bgPr>
        <a:solidFill>
          <a:schemeClr val="lt1"/>
        </a:solidFill>
        <a:effectLst/>
      </p:bgPr>
    </p:bg>
    <p:spTree>
      <p:nvGrpSpPr>
        <p:cNvPr id="1" name="Shape 91"/>
        <p:cNvGrpSpPr/>
        <p:nvPr/>
      </p:nvGrpSpPr>
      <p:grpSpPr>
        <a:xfrm>
          <a:off x="0" y="0"/>
          <a:ext cx="0" cy="0"/>
          <a:chOff x="0" y="0"/>
          <a:chExt cx="0" cy="0"/>
        </a:xfrm>
      </p:grpSpPr>
      <p:sp>
        <p:nvSpPr>
          <p:cNvPr id="92" name="Google Shape;92;p48"/>
          <p:cNvSpPr>
            <a:spLocks noGrp="1"/>
          </p:cNvSpPr>
          <p:nvPr>
            <p:ph type="pic" idx="2"/>
          </p:nvPr>
        </p:nvSpPr>
        <p:spPr>
          <a:xfrm>
            <a:off x="6044813" y="0"/>
            <a:ext cx="3099188" cy="5143500"/>
          </a:xfrm>
          <a:prstGeom prst="rect">
            <a:avLst/>
          </a:prstGeom>
          <a:noFill/>
          <a:ln>
            <a:noFill/>
          </a:ln>
        </p:spPr>
      </p:sp>
      <p:sp>
        <p:nvSpPr>
          <p:cNvPr id="93" name="Google Shape;93;p48"/>
          <p:cNvSpPr txBox="1">
            <a:spLocks noGrp="1"/>
          </p:cNvSpPr>
          <p:nvPr>
            <p:ph type="ctrTitle"/>
          </p:nvPr>
        </p:nvSpPr>
        <p:spPr>
          <a:xfrm>
            <a:off x="374904" y="1307592"/>
            <a:ext cx="5429162" cy="17907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400"/>
              <a:buFont typeface="Libre Franklin Medium"/>
              <a:buNone/>
              <a:defRPr sz="4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8"/>
          <p:cNvSpPr txBox="1">
            <a:spLocks noGrp="1"/>
          </p:cNvSpPr>
          <p:nvPr>
            <p:ph type="subTitle" idx="1"/>
          </p:nvPr>
        </p:nvSpPr>
        <p:spPr>
          <a:xfrm>
            <a:off x="378325" y="3208371"/>
            <a:ext cx="5429163" cy="495309"/>
          </a:xfrm>
          <a:prstGeom prst="rect">
            <a:avLst/>
          </a:prstGeom>
          <a:noFill/>
          <a:ln>
            <a:noFill/>
          </a:ln>
        </p:spPr>
        <p:txBody>
          <a:bodyPr spcFirstLastPara="1" wrap="square" lIns="0" tIns="0" rIns="0" bIns="0" anchor="t" anchorCtr="0">
            <a:noAutofit/>
          </a:bodyPr>
          <a:lstStyle>
            <a:lvl1pPr lvl="0" algn="l">
              <a:lnSpc>
                <a:spcPct val="100000"/>
              </a:lnSpc>
              <a:spcBef>
                <a:spcPts val="300"/>
              </a:spcBef>
              <a:spcAft>
                <a:spcPts val="0"/>
              </a:spcAft>
              <a:buClr>
                <a:schemeClr val="dk1"/>
              </a:buClr>
              <a:buSzPts val="2400"/>
              <a:buNone/>
              <a:defRPr sz="2400">
                <a:solidFill>
                  <a:schemeClr val="dk1"/>
                </a:solidFill>
                <a:latin typeface="Libre Franklin Medium"/>
                <a:ea typeface="Libre Franklin Medium"/>
                <a:cs typeface="Libre Franklin Medium"/>
                <a:sym typeface="Libre Franklin Medium"/>
              </a:defRPr>
            </a:lvl1pPr>
            <a:lvl2pPr lvl="1" algn="ctr">
              <a:lnSpc>
                <a:spcPct val="100000"/>
              </a:lnSpc>
              <a:spcBef>
                <a:spcPts val="375"/>
              </a:spcBef>
              <a:spcAft>
                <a:spcPts val="0"/>
              </a:spcAft>
              <a:buSzPts val="12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1200"/>
              </a:spcBef>
              <a:spcAft>
                <a:spcPts val="0"/>
              </a:spcAft>
              <a:buClr>
                <a:schemeClr val="accent5"/>
              </a:buClr>
              <a:buSzPts val="1200"/>
              <a:buNone/>
              <a:defRPr sz="1200"/>
            </a:lvl5pPr>
            <a:lvl6pPr lvl="5" algn="ctr">
              <a:lnSpc>
                <a:spcPct val="100000"/>
              </a:lnSpc>
              <a:spcBef>
                <a:spcPts val="1200"/>
              </a:spcBef>
              <a:spcAft>
                <a:spcPts val="0"/>
              </a:spcAft>
              <a:buClr>
                <a:schemeClr val="dk2"/>
              </a:buClr>
              <a:buSzPts val="1200"/>
              <a:buNone/>
              <a:defRPr sz="1200"/>
            </a:lvl6pPr>
            <a:lvl7pPr lvl="6" algn="ctr">
              <a:lnSpc>
                <a:spcPct val="100000"/>
              </a:lnSpc>
              <a:spcBef>
                <a:spcPts val="375"/>
              </a:spcBef>
              <a:spcAft>
                <a:spcPts val="0"/>
              </a:spcAft>
              <a:buSzPts val="1080"/>
              <a:buNone/>
              <a:defRPr sz="1200"/>
            </a:lvl7pPr>
            <a:lvl8pPr lvl="7" algn="ctr">
              <a:lnSpc>
                <a:spcPct val="100000"/>
              </a:lnSpc>
              <a:spcBef>
                <a:spcPts val="375"/>
              </a:spcBef>
              <a:spcAft>
                <a:spcPts val="0"/>
              </a:spcAft>
              <a:buSzPts val="1320"/>
              <a:buNone/>
              <a:defRPr sz="1200"/>
            </a:lvl8pPr>
            <a:lvl9pPr lvl="8" algn="ctr">
              <a:lnSpc>
                <a:spcPct val="100000"/>
              </a:lnSpc>
              <a:spcBef>
                <a:spcPts val="375"/>
              </a:spcBef>
              <a:spcAft>
                <a:spcPts val="0"/>
              </a:spcAft>
              <a:buSzPts val="1200"/>
              <a:buNone/>
              <a:defRPr sz="1200"/>
            </a:lvl9pPr>
          </a:lstStyle>
          <a:p>
            <a:endParaRPr/>
          </a:p>
        </p:txBody>
      </p:sp>
      <p:sp>
        <p:nvSpPr>
          <p:cNvPr id="95" name="Google Shape;95;p48"/>
          <p:cNvSpPr txBox="1">
            <a:spLocks noGrp="1"/>
          </p:cNvSpPr>
          <p:nvPr>
            <p:ph type="sldNum" idx="12"/>
          </p:nvPr>
        </p:nvSpPr>
        <p:spPr>
          <a:xfrm>
            <a:off x="3750088" y="4751196"/>
            <a:ext cx="2057400" cy="118872"/>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3666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48"/>
          <p:cNvSpPr txBox="1">
            <a:spLocks noGrp="1"/>
          </p:cNvSpPr>
          <p:nvPr>
            <p:ph type="ftr" idx="11"/>
          </p:nvPr>
        </p:nvSpPr>
        <p:spPr>
          <a:xfrm>
            <a:off x="1399032" y="182880"/>
            <a:ext cx="2705403"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97" name="Google Shape;97;p48"/>
          <p:cNvPicPr preferRelativeResize="0"/>
          <p:nvPr/>
        </p:nvPicPr>
        <p:blipFill rotWithShape="1">
          <a:blip r:embed="rId2">
            <a:alphaModFix/>
          </a:blip>
          <a:srcRect/>
          <a:stretch/>
        </p:blipFill>
        <p:spPr>
          <a:xfrm>
            <a:off x="378324" y="0"/>
            <a:ext cx="787755" cy="787755"/>
          </a:xfrm>
          <a:prstGeom prst="rect">
            <a:avLst/>
          </a:prstGeom>
          <a:solidFill>
            <a:schemeClr val="dk1"/>
          </a:solidFill>
          <a:ln>
            <a:noFill/>
          </a:ln>
        </p:spPr>
      </p:pic>
      <p:sp>
        <p:nvSpPr>
          <p:cNvPr id="98" name="Google Shape;98;p48"/>
          <p:cNvSpPr txBox="1">
            <a:spLocks noGrp="1"/>
          </p:cNvSpPr>
          <p:nvPr>
            <p:ph type="body" idx="3"/>
          </p:nvPr>
        </p:nvSpPr>
        <p:spPr>
          <a:xfrm>
            <a:off x="378324" y="4123467"/>
            <a:ext cx="5431536" cy="28346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800"/>
              </a:spcBef>
              <a:spcAft>
                <a:spcPts val="0"/>
              </a:spcAft>
              <a:buClr>
                <a:schemeClr val="lt2"/>
              </a:buClr>
              <a:buSzPts val="2400"/>
              <a:buNone/>
              <a:defRPr sz="2400">
                <a:solidFill>
                  <a:schemeClr val="lt2"/>
                </a:solidFill>
              </a:defRPr>
            </a:lvl1pPr>
            <a:lvl2pPr marL="914400" lvl="1" indent="-228600" algn="l">
              <a:lnSpc>
                <a:spcPct val="100000"/>
              </a:lnSpc>
              <a:spcBef>
                <a:spcPts val="600"/>
              </a:spcBef>
              <a:spcAft>
                <a:spcPts val="0"/>
              </a:spcAft>
              <a:buSzPts val="1600"/>
              <a:buNone/>
              <a:defRPr/>
            </a:lvl2pPr>
            <a:lvl3pPr marL="1371600" lvl="2" indent="-228600" algn="l">
              <a:lnSpc>
                <a:spcPct val="100000"/>
              </a:lnSpc>
              <a:spcBef>
                <a:spcPts val="375"/>
              </a:spcBef>
              <a:spcAft>
                <a:spcPts val="0"/>
              </a:spcAft>
              <a:buSzPts val="2000"/>
              <a:buNone/>
              <a:defRPr/>
            </a:lvl3pPr>
            <a:lvl4pPr marL="1828800" lvl="3" indent="-228600" algn="l">
              <a:lnSpc>
                <a:spcPct val="100000"/>
              </a:lnSpc>
              <a:spcBef>
                <a:spcPts val="375"/>
              </a:spcBef>
              <a:spcAft>
                <a:spcPts val="0"/>
              </a:spcAft>
              <a:buSzPts val="1800"/>
              <a:buNone/>
              <a:defRPr/>
            </a:lvl4pPr>
            <a:lvl5pPr marL="2286000" lvl="4" indent="-228600" algn="l">
              <a:lnSpc>
                <a:spcPct val="100000"/>
              </a:lnSpc>
              <a:spcBef>
                <a:spcPts val="1200"/>
              </a:spcBef>
              <a:spcAft>
                <a:spcPts val="0"/>
              </a:spcAft>
              <a:buClr>
                <a:schemeClr val="accent5"/>
              </a:buClr>
              <a:buSzPts val="2800"/>
              <a:buNone/>
              <a:defRPr/>
            </a:lvl5pPr>
            <a:lvl6pPr marL="2743200" lvl="5" indent="-228600" algn="l">
              <a:lnSpc>
                <a:spcPct val="100000"/>
              </a:lnSpc>
              <a:spcBef>
                <a:spcPts val="1200"/>
              </a:spcBef>
              <a:spcAft>
                <a:spcPts val="0"/>
              </a:spcAft>
              <a:buClr>
                <a:schemeClr val="dk2"/>
              </a:buClr>
              <a:buSzPts val="1800"/>
              <a:buNone/>
              <a:defRPr/>
            </a:lvl6pPr>
            <a:lvl7pPr marL="3200400" lvl="6" indent="-331470" algn="l">
              <a:lnSpc>
                <a:spcPct val="100000"/>
              </a:lnSpc>
              <a:spcBef>
                <a:spcPts val="375"/>
              </a:spcBef>
              <a:spcAft>
                <a:spcPts val="0"/>
              </a:spcAft>
              <a:buSzPts val="1620"/>
              <a:buChar char="▷"/>
              <a:defRPr/>
            </a:lvl7pPr>
            <a:lvl8pPr marL="3657600" lvl="7" indent="-354329" algn="l">
              <a:lnSpc>
                <a:spcPct val="100000"/>
              </a:lnSpc>
              <a:spcBef>
                <a:spcPts val="375"/>
              </a:spcBef>
              <a:spcAft>
                <a:spcPts val="0"/>
              </a:spcAft>
              <a:buSzPts val="1980"/>
              <a:buChar char="o"/>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Libre Franklin Medium"/>
              <a:buNone/>
              <a:defRPr sz="44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lt1"/>
              </a:buClr>
              <a:buSzPts val="2400"/>
              <a:buFont typeface="NTR"/>
              <a:buChar char="​"/>
              <a:defRPr sz="24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lt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lt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lt2"/>
              </a:buClr>
              <a:buSzPts val="2000"/>
              <a:buFont typeface="NTR"/>
              <a:buNone/>
              <a:defRPr sz="2000" b="0" i="0" u="none" strike="noStrike" cap="none">
                <a:solidFill>
                  <a:schemeClr val="lt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lt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lt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38"/>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628650" y="273844"/>
            <a:ext cx="7886700" cy="71804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40"/>
          <p:cNvSpPr txBox="1">
            <a:spLocks noGrp="1"/>
          </p:cNvSpPr>
          <p:nvPr>
            <p:ph type="body" idx="1"/>
          </p:nvPr>
        </p:nvSpPr>
        <p:spPr>
          <a:xfrm>
            <a:off x="628650" y="1316736"/>
            <a:ext cx="7886700" cy="32982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800"/>
              </a:spcBef>
              <a:spcAft>
                <a:spcPts val="0"/>
              </a:spcAft>
              <a:buClr>
                <a:schemeClr val="dk1"/>
              </a:buClr>
              <a:buSzPts val="2400"/>
              <a:buFont typeface="NTR"/>
              <a:buChar char="​"/>
              <a:defRPr sz="24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accent6"/>
              </a:buClr>
              <a:buSzPts val="1600"/>
              <a:buFont typeface="Merriweather Sans"/>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375"/>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75"/>
              </a:spcBef>
              <a:spcAft>
                <a:spcPts val="0"/>
              </a:spcAft>
              <a:buClr>
                <a:schemeClr val="accent4"/>
              </a:buClr>
              <a:buSzPts val="1800"/>
              <a:buFont typeface="Merriweather Sans"/>
              <a:buChar char="▪"/>
              <a:defRPr sz="1800" b="0" i="0" u="none" strike="noStrike" cap="none">
                <a:solidFill>
                  <a:schemeClr val="dk1"/>
                </a:solidFill>
                <a:latin typeface="Arial"/>
                <a:ea typeface="Arial"/>
                <a:cs typeface="Arial"/>
                <a:sym typeface="Arial"/>
              </a:defRPr>
            </a:lvl4pPr>
            <a:lvl5pPr marL="2286000" marR="0" lvl="4" indent="-406400" algn="l" rtl="0">
              <a:lnSpc>
                <a:spcPct val="100000"/>
              </a:lnSpc>
              <a:spcBef>
                <a:spcPts val="1200"/>
              </a:spcBef>
              <a:spcAft>
                <a:spcPts val="0"/>
              </a:spcAft>
              <a:buClr>
                <a:schemeClr val="accent5"/>
              </a:buClr>
              <a:buSzPts val="2800"/>
              <a:buFont typeface="NTR"/>
              <a:buChar char="​"/>
              <a:defRPr sz="2800" b="0" i="1" u="none" strike="noStrike" cap="none">
                <a:solidFill>
                  <a:schemeClr val="accent5"/>
                </a:solidFill>
                <a:latin typeface="Arial"/>
                <a:ea typeface="Arial"/>
                <a:cs typeface="Arial"/>
                <a:sym typeface="Arial"/>
              </a:defRPr>
            </a:lvl5pPr>
            <a:lvl6pPr marL="2743200" marR="0" lvl="5" indent="-228600" algn="l" rtl="0">
              <a:lnSpc>
                <a:spcPct val="100000"/>
              </a:lnSpc>
              <a:spcBef>
                <a:spcPts val="1200"/>
              </a:spcBef>
              <a:spcAft>
                <a:spcPts val="0"/>
              </a:spcAft>
              <a:buClr>
                <a:schemeClr val="dk2"/>
              </a:buClr>
              <a:buSzPts val="2000"/>
              <a:buFont typeface="NTR"/>
              <a:buNone/>
              <a:defRPr sz="2000" b="0" i="0" u="none" strike="noStrike" cap="none">
                <a:solidFill>
                  <a:schemeClr val="dk2"/>
                </a:solidFill>
                <a:latin typeface="Arial"/>
                <a:ea typeface="Arial"/>
                <a:cs typeface="Arial"/>
                <a:sym typeface="Arial"/>
              </a:defRPr>
            </a:lvl6pPr>
            <a:lvl7pPr marL="3200400" marR="0" lvl="6" indent="-331470" algn="l" rtl="0">
              <a:lnSpc>
                <a:spcPct val="100000"/>
              </a:lnSpc>
              <a:spcBef>
                <a:spcPts val="375"/>
              </a:spcBef>
              <a:spcAft>
                <a:spcPts val="0"/>
              </a:spcAft>
              <a:buClr>
                <a:srgbClr val="FED925"/>
              </a:buClr>
              <a:buSzPts val="1620"/>
              <a:buFont typeface="Inter"/>
              <a:buChar char="▷"/>
              <a:defRPr sz="1800" b="0" i="0" u="none" strike="noStrike" cap="none">
                <a:solidFill>
                  <a:schemeClr val="dk2"/>
                </a:solidFill>
                <a:latin typeface="Arial"/>
                <a:ea typeface="Arial"/>
                <a:cs typeface="Arial"/>
                <a:sym typeface="Arial"/>
              </a:defRPr>
            </a:lvl7pPr>
            <a:lvl8pPr marL="3657600" marR="0" lvl="7" indent="-340359" algn="l" rtl="0">
              <a:lnSpc>
                <a:spcPct val="100000"/>
              </a:lnSpc>
              <a:spcBef>
                <a:spcPts val="375"/>
              </a:spcBef>
              <a:spcAft>
                <a:spcPts val="0"/>
              </a:spcAft>
              <a:buClr>
                <a:schemeClr val="accent4"/>
              </a:buClr>
              <a:buSzPts val="1760"/>
              <a:buFont typeface="Courier New"/>
              <a:buChar char="o"/>
              <a:defRPr sz="1600" b="0" i="0" u="none" strike="noStrike" cap="none">
                <a:solidFill>
                  <a:schemeClr val="dk2"/>
                </a:solidFill>
                <a:latin typeface="Arial"/>
                <a:ea typeface="Arial"/>
                <a:cs typeface="Arial"/>
                <a:sym typeface="Arial"/>
              </a:defRPr>
            </a:lvl8pPr>
            <a:lvl9pPr marL="4114800" marR="0" lvl="8" indent="-317500" algn="l" rtl="0">
              <a:lnSpc>
                <a:spcPct val="100000"/>
              </a:lnSpc>
              <a:spcBef>
                <a:spcPts val="375"/>
              </a:spcBef>
              <a:spcAft>
                <a:spcPts val="0"/>
              </a:spcAft>
              <a:buClr>
                <a:schemeClr val="accent5"/>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6" name="Google Shape;26;p40"/>
          <p:cNvSpPr txBox="1">
            <a:spLocks noGrp="1"/>
          </p:cNvSpPr>
          <p:nvPr>
            <p:ph type="sldNum" idx="12"/>
          </p:nvPr>
        </p:nvSpPr>
        <p:spPr>
          <a:xfrm>
            <a:off x="6457950" y="4757737"/>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1wqtxts1xzle7.cloudfront.net/32230277/Rogers_Farson_-_Active_Listening-libre.pdf?1391084081=&amp;response-content-disposition=inline%3B+filename%3DACTIVE_LISTENING_Excerpt_from_Communicat.pdf&amp;Expires=1709142720&amp;Signature=fvEU-2qBn6vTvW-prBQ14jzU8pdkSMY3XIzWBF7MzwFEpwp7RoVn0mRiHs9RfaExqs3BJs6wTmS73r~Sa-mz3kCB7Cdvw023FBV2s91NGf0U0Kt5vofa4DIoXXLjRQcsPyhLVjgy7ruvRHi~5et5o82ny8GQNXTAFL6Lhq9Pdl6TaN~wnsEfIGBWd9Es1sI7zhWMd5g0TglD2ih-77yM5OOE3z-qUudDPEbjPW-Jsb7dAmr-UPrQiUPZx7dY0oHYIFAVbJpcihm1JKPiC6RdVTd-1lWi2w-Od52POAzEP-MuQ4P13vQeblFEq96N1NsBim1nwH9131OZ1a73y2giCg__&amp;Key-Pair-Id=APKAJLOHF5GGSLRBV4Z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77/0022022122111404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hbr.org/2021/03/whats-the-best-way-to-communicate-on-a-global-tea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bs.org/ampu/crosscult.html#TASKS" TargetMode="External"/><Relationship Id="rId7" Type="http://schemas.openxmlformats.org/officeDocument/2006/relationships/hyperlink" Target="https://doi.org/10.9707/2307-0919.101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nam02.safelinks.protection.outlook.com/?url=https%3A%2F%2Fstatic1.squarespace.com%2Fstatic%2F58c476372994cae7ec689bb5%2Ft%2F5a4430500d9297c68875a6a3%2F1514418261311%2F_Final%2BDraft%2Bon%2BCultural%2BHumility%2Bfor%2BEncyclopedia%2Bof%2BIntercultural%2BCompetence.pdf&amp;data=05%7C02%7Ctranthu%40mst.edu%7Ca03046f3921447c26d4708dc22c4b1af%7Ce3fefdbef7e9401ba51a355e01b05a89%7C0%7C0%7C638423475729134769%7CUnknown%7CTWFpbGZsb3d8eyJWIjoiMC4wLjAwMDAiLCJQIjoiV2luMzIiLCJBTiI6Ik1haWwiLCJXVCI6Mn0%3D%7C0%7C%7C%7C&amp;sdata=fc94oSWVrlcZBJSbP5%2BO%2BnzdOVenq7WhNgoZvwxVD5o%3D&amp;reserved=0" TargetMode="External"/><Relationship Id="rId5" Type="http://schemas.openxmlformats.org/officeDocument/2006/relationships/hyperlink" Target="https://www.tandfonline.com/doi/pdf/10.1080/03054980125310?casa_token=x557euZMbccAAAAA:lhwARlSIAd1n9aBZhApR5cxnpe8uJG2-22XMFsHuK2-P7IFuteo1nbkFkXJbEtid7fMhbr0wEZ8w" TargetMode="External"/><Relationship Id="rId4" Type="http://schemas.openxmlformats.org/officeDocument/2006/relationships/hyperlink" Target="https://professional.dce.harvard.edu/blog/8-ways-you-can-improve-your-communication-skill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implypsychology.org/constructivism.html#:~:text=Constructivism%20is%20a%20learning%20theory%20that%20emphasizes%20the,their%20schemas.%20This%20promotes%20deeper%20learning%20and%20understanding." TargetMode="External"/><Relationship Id="rId7" Type="http://schemas.openxmlformats.org/officeDocument/2006/relationships/hyperlink" Target="https://link.springer.com/article/10.1007/s10734-009-9284-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holebeinginstitute.com/wp-content/uploads/Rogers_Farson_Active-Listening.pdf" TargetMode="External"/><Relationship Id="rId5" Type="http://schemas.openxmlformats.org/officeDocument/2006/relationships/hyperlink" Target="https://journals.sagepub.com/doi/pdf/10.3102/0013189X024007005?casa_token=I_WaKItcJZcAAAAA:FnDRlD2ykqExgIh2qfb8rq9pYz32U3F47h5Bza00ZxQTl35F8SN21IEL87OT1x5DSOxctcv3JIwd" TargetMode="External"/><Relationship Id="rId4" Type="http://schemas.openxmlformats.org/officeDocument/2006/relationships/hyperlink" Target="https://opendoorsdata.org/annual-release/international-student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ouleft.org/wp-content/uploads/Vygotsky-Mind-in-Society.pdf" TargetMode="External"/><Relationship Id="rId3" Type="http://schemas.openxmlformats.org/officeDocument/2006/relationships/hyperlink" Target="https://scholar.google.com/citations?view_op=view_citation&amp;hl=en&amp;user=tb98S5kAAAAJ&amp;citation_for_view=tb98S5kAAAAJ:Tyk-4Ss8FVUC" TargetMode="External"/><Relationship Id="rId7" Type="http://schemas.openxmlformats.org/officeDocument/2006/relationships/hyperlink" Target="https://doi.org/10.1177/106939711986613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otl.du.edu/plan-a-course/teaching-resources/cross-cultural-communication-tips/" TargetMode="External"/><Relationship Id="rId5" Type="http://schemas.openxmlformats.org/officeDocument/2006/relationships/hyperlink" Target="https://ispo.ucsd.edu/_files/campus-partners/Effective-Intercultural-Communication.pdf" TargetMode="External"/><Relationship Id="rId10" Type="http://schemas.openxmlformats.org/officeDocument/2006/relationships/hyperlink" Target="https://doi.org/10.1080/03075070701794833" TargetMode="External"/><Relationship Id="rId4" Type="http://schemas.openxmlformats.org/officeDocument/2006/relationships/hyperlink" Target="https://thinkculturalhealth.hhs.gov/assets/pdfs/resource-library/communication-styles.pdf" TargetMode="External"/><Relationship Id="rId9" Type="http://schemas.openxmlformats.org/officeDocument/2006/relationships/hyperlink" Target="https://diversity.med.wustl.edu/resources/strategies-for-effective-communication-across-cultur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
          <p:cNvSpPr txBox="1">
            <a:spLocks noGrp="1"/>
          </p:cNvSpPr>
          <p:nvPr>
            <p:ph type="title"/>
          </p:nvPr>
        </p:nvSpPr>
        <p:spPr>
          <a:xfrm>
            <a:off x="390261" y="1963934"/>
            <a:ext cx="8118003" cy="1310489"/>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1200"/>
              </a:spcBef>
              <a:spcAft>
                <a:spcPts val="0"/>
              </a:spcAft>
              <a:buClr>
                <a:schemeClr val="dk2"/>
              </a:buClr>
              <a:buSzPts val="1100"/>
              <a:buFont typeface="Arial"/>
              <a:buNone/>
            </a:pPr>
            <a:r>
              <a:rPr lang="en-US" sz="4600">
                <a:solidFill>
                  <a:schemeClr val="lt1"/>
                </a:solidFill>
                <a:latin typeface="Calibri"/>
                <a:ea typeface="Calibri"/>
                <a:cs typeface="Calibri"/>
                <a:sym typeface="Calibri"/>
              </a:rPr>
              <a:t>Key to Effective Intercultural Communication</a:t>
            </a:r>
            <a:r>
              <a:rPr lang="en-US" sz="3400">
                <a:solidFill>
                  <a:srgbClr val="242424"/>
                </a:solidFill>
                <a:highlight>
                  <a:srgbClr val="FFFFFF"/>
                </a:highlight>
                <a:latin typeface="Roboto"/>
                <a:ea typeface="Roboto"/>
                <a:cs typeface="Roboto"/>
                <a:sym typeface="Roboto"/>
              </a:rPr>
              <a:t> </a:t>
            </a:r>
            <a:endParaRPr sz="7600">
              <a:solidFill>
                <a:schemeClr val="lt1"/>
              </a:solidFill>
              <a:latin typeface="Calibri"/>
              <a:ea typeface="Calibri"/>
              <a:cs typeface="Calibri"/>
              <a:sym typeface="Calibri"/>
            </a:endParaRPr>
          </a:p>
          <a:p>
            <a:pPr marL="0" lvl="0" indent="0" algn="l" rtl="0">
              <a:lnSpc>
                <a:spcPct val="90000"/>
              </a:lnSpc>
              <a:spcBef>
                <a:spcPts val="1200"/>
              </a:spcBef>
              <a:spcAft>
                <a:spcPts val="0"/>
              </a:spcAft>
              <a:buClr>
                <a:schemeClr val="accent6"/>
              </a:buClr>
              <a:buSzPts val="4400"/>
              <a:buFont typeface="Libre Franklin Medium"/>
              <a:buNone/>
            </a:pPr>
            <a:endParaRPr/>
          </a:p>
        </p:txBody>
      </p:sp>
      <p:sp>
        <p:nvSpPr>
          <p:cNvPr id="307" name="Google Shape;307;p1"/>
          <p:cNvSpPr txBox="1">
            <a:spLocks noGrp="1"/>
          </p:cNvSpPr>
          <p:nvPr>
            <p:ph type="subTitle" idx="2"/>
          </p:nvPr>
        </p:nvSpPr>
        <p:spPr>
          <a:xfrm>
            <a:off x="389317" y="4235432"/>
            <a:ext cx="8119800" cy="495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6"/>
              </a:buClr>
              <a:buSzPts val="2400"/>
              <a:buNone/>
            </a:pPr>
            <a:r>
              <a:rPr lang="en-US" sz="2000">
                <a:solidFill>
                  <a:schemeClr val="lt2"/>
                </a:solidFill>
              </a:rPr>
              <a:t>Thu Tran, Assistant Teaching Professor</a:t>
            </a:r>
            <a:endParaRPr sz="2000">
              <a:solidFill>
                <a:schemeClr val="lt2"/>
              </a:solidFill>
            </a:endParaRPr>
          </a:p>
          <a:p>
            <a:pPr marL="0" lvl="0" indent="0" algn="ctr" rtl="0">
              <a:lnSpc>
                <a:spcPct val="100000"/>
              </a:lnSpc>
              <a:spcBef>
                <a:spcPts val="0"/>
              </a:spcBef>
              <a:spcAft>
                <a:spcPts val="0"/>
              </a:spcAft>
              <a:buClr>
                <a:schemeClr val="accent6"/>
              </a:buClr>
              <a:buSzPts val="2400"/>
              <a:buNone/>
            </a:pPr>
            <a:r>
              <a:rPr lang="en-US" sz="2000">
                <a:solidFill>
                  <a:schemeClr val="lt2"/>
                </a:solidFill>
              </a:rPr>
              <a:t>Department of English and Technical Communication</a:t>
            </a:r>
            <a:endParaRPr sz="2000">
              <a:solidFill>
                <a:schemeClr val="lt2"/>
              </a:solidFill>
            </a:endParaRPr>
          </a:p>
        </p:txBody>
      </p:sp>
      <p:pic>
        <p:nvPicPr>
          <p:cNvPr id="308" name="Google Shape;308;p1"/>
          <p:cNvPicPr preferRelativeResize="0"/>
          <p:nvPr/>
        </p:nvPicPr>
        <p:blipFill rotWithShape="1">
          <a:blip r:embed="rId3">
            <a:alphaModFix/>
          </a:blip>
          <a:srcRect/>
          <a:stretch/>
        </p:blipFill>
        <p:spPr>
          <a:xfrm>
            <a:off x="3501575" y="0"/>
            <a:ext cx="1635524" cy="1341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3"/>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The CONDUIT metaphors</a:t>
            </a:r>
            <a:endParaRPr/>
          </a:p>
        </p:txBody>
      </p:sp>
      <p:sp>
        <p:nvSpPr>
          <p:cNvPr id="410" name="Google Shape;410;p13"/>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fontScale="92500" lnSpcReduction="10000"/>
          </a:bodyPr>
          <a:lstStyle/>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It’s hard to get that idea across to him. </a:t>
            </a:r>
            <a:endParaRPr sz="3100" b="1" dirty="0">
              <a:solidFill>
                <a:schemeClr val="dk2"/>
              </a:solidFill>
              <a:latin typeface="Calibri"/>
              <a:ea typeface="Calibri"/>
              <a:cs typeface="Calibri"/>
              <a:sym typeface="Calibri"/>
            </a:endParaRPr>
          </a:p>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I gave you that idea. </a:t>
            </a:r>
          </a:p>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Your reason came through to us.</a:t>
            </a:r>
            <a:endParaRPr sz="3100" b="1" dirty="0">
              <a:solidFill>
                <a:schemeClr val="dk2"/>
              </a:solidFill>
              <a:latin typeface="Calibri"/>
              <a:ea typeface="Calibri"/>
              <a:cs typeface="Calibri"/>
              <a:sym typeface="Calibri"/>
            </a:endParaRPr>
          </a:p>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It’s difficult to put my ideas into words. </a:t>
            </a:r>
            <a:endParaRPr sz="3100" b="1" dirty="0">
              <a:solidFill>
                <a:schemeClr val="dk2"/>
              </a:solidFill>
              <a:latin typeface="Calibri"/>
              <a:ea typeface="Calibri"/>
              <a:cs typeface="Calibri"/>
              <a:sym typeface="Calibri"/>
            </a:endParaRPr>
          </a:p>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When you have an idea, try to capture it immediately in words. </a:t>
            </a:r>
          </a:p>
          <a:p>
            <a:pPr marL="514350" indent="-514350">
              <a:spcBef>
                <a:spcPts val="0"/>
              </a:spcBef>
              <a:buSzPct val="83696"/>
              <a:buFont typeface="Wingdings" panose="05000000000000000000" pitchFamily="2" charset="2"/>
              <a:buChar char="q"/>
            </a:pPr>
            <a:r>
              <a:rPr lang="en-US" sz="3100" b="1" dirty="0">
                <a:solidFill>
                  <a:schemeClr val="dk2"/>
                </a:solidFill>
                <a:latin typeface="Calibri"/>
                <a:ea typeface="Calibri"/>
                <a:cs typeface="Calibri"/>
                <a:sym typeface="Calibri"/>
              </a:rPr>
              <a:t>Try to pack more thought into fewer words.</a:t>
            </a:r>
            <a:endParaRPr sz="3100" b="1" dirty="0">
              <a:solidFill>
                <a:schemeClr val="dk2"/>
              </a:solidFill>
              <a:latin typeface="Calibri"/>
              <a:ea typeface="Calibri"/>
              <a:cs typeface="Calibri"/>
              <a:sym typeface="Calibri"/>
            </a:endParaRPr>
          </a:p>
          <a:p>
            <a:pPr marL="0" lvl="0" indent="0" algn="l" rtl="0">
              <a:lnSpc>
                <a:spcPct val="100000"/>
              </a:lnSpc>
              <a:spcBef>
                <a:spcPts val="1800"/>
              </a:spcBef>
              <a:spcAft>
                <a:spcPts val="600"/>
              </a:spcAft>
              <a:buSzPct val="108108"/>
              <a:buNone/>
            </a:pPr>
            <a:endParaRPr dirty="0"/>
          </a:p>
        </p:txBody>
      </p:sp>
      <p:sp>
        <p:nvSpPr>
          <p:cNvPr id="411" name="Google Shape;411;p13"/>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Lakoff &amp; Johnson, 1980, page 11.</a:t>
            </a:r>
            <a:endParaRPr/>
          </a:p>
        </p:txBody>
      </p:sp>
      <p:pic>
        <p:nvPicPr>
          <p:cNvPr id="412" name="Google Shape;412;p13"/>
          <p:cNvPicPr preferRelativeResize="0"/>
          <p:nvPr/>
        </p:nvPicPr>
        <p:blipFill rotWithShape="1">
          <a:blip r:embed="rId3">
            <a:alphaModFix/>
          </a:blip>
          <a:srcRect/>
          <a:stretch/>
        </p:blipFill>
        <p:spPr>
          <a:xfrm>
            <a:off x="6823364" y="1"/>
            <a:ext cx="2320636" cy="167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6"/>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Problems with the CONDUIT metaphors</a:t>
            </a:r>
            <a:endParaRPr/>
          </a:p>
        </p:txBody>
      </p:sp>
      <p:sp>
        <p:nvSpPr>
          <p:cNvPr id="419" name="Google Shape;419;p16"/>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0"/>
              </a:spcAft>
              <a:buSzPts val="2400"/>
              <a:buNone/>
            </a:pPr>
            <a:r>
              <a:rPr lang="en-US"/>
              <a:t>“It’s the least I can do.”</a:t>
            </a:r>
            <a:endParaRPr/>
          </a:p>
          <a:p>
            <a:pPr marL="0" lvl="0" indent="0" algn="l" rtl="0">
              <a:lnSpc>
                <a:spcPct val="100000"/>
              </a:lnSpc>
              <a:spcBef>
                <a:spcPts val="1800"/>
              </a:spcBef>
              <a:spcAft>
                <a:spcPts val="600"/>
              </a:spcAft>
              <a:buSzPts val="2400"/>
              <a:buNone/>
            </a:pPr>
            <a:endParaRPr/>
          </a:p>
        </p:txBody>
      </p:sp>
      <p:sp>
        <p:nvSpPr>
          <p:cNvPr id="420" name="Google Shape;420;p16"/>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endParaRPr/>
          </a:p>
        </p:txBody>
      </p:sp>
      <p:pic>
        <p:nvPicPr>
          <p:cNvPr id="421" name="Google Shape;421;p16"/>
          <p:cNvPicPr preferRelativeResize="0"/>
          <p:nvPr/>
        </p:nvPicPr>
        <p:blipFill rotWithShape="1">
          <a:blip r:embed="rId3">
            <a:alphaModFix/>
          </a:blip>
          <a:srcRect/>
          <a:stretch/>
        </p:blipFill>
        <p:spPr>
          <a:xfrm>
            <a:off x="4995575" y="806825"/>
            <a:ext cx="4148424" cy="4148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Differences across cultures</a:t>
            </a:r>
            <a:endParaRPr/>
          </a:p>
        </p:txBody>
      </p:sp>
      <p:sp>
        <p:nvSpPr>
          <p:cNvPr id="428" name="Google Shape;428;p17"/>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600"/>
              </a:spcAft>
              <a:buSzPts val="2400"/>
              <a:buNone/>
            </a:pPr>
            <a:endParaRPr/>
          </a:p>
        </p:txBody>
      </p:sp>
      <p:graphicFrame>
        <p:nvGraphicFramePr>
          <p:cNvPr id="429" name="Google Shape;429;p17"/>
          <p:cNvGraphicFramePr/>
          <p:nvPr/>
        </p:nvGraphicFramePr>
        <p:xfrm>
          <a:off x="393225" y="1314075"/>
          <a:ext cx="8322375" cy="3145255"/>
        </p:xfrm>
        <a:graphic>
          <a:graphicData uri="http://schemas.openxmlformats.org/drawingml/2006/table">
            <a:tbl>
              <a:tblPr>
                <a:noFill/>
                <a:tableStyleId>{82546EA4-4004-4915-ADDA-82BEDE66EA4F}</a:tableStyleId>
              </a:tblPr>
              <a:tblGrid>
                <a:gridCol w="2774125">
                  <a:extLst>
                    <a:ext uri="{9D8B030D-6E8A-4147-A177-3AD203B41FA5}">
                      <a16:colId xmlns:a16="http://schemas.microsoft.com/office/drawing/2014/main" val="20000"/>
                    </a:ext>
                  </a:extLst>
                </a:gridCol>
                <a:gridCol w="2774125">
                  <a:extLst>
                    <a:ext uri="{9D8B030D-6E8A-4147-A177-3AD203B41FA5}">
                      <a16:colId xmlns:a16="http://schemas.microsoft.com/office/drawing/2014/main" val="20001"/>
                    </a:ext>
                  </a:extLst>
                </a:gridCol>
                <a:gridCol w="2774125">
                  <a:extLst>
                    <a:ext uri="{9D8B030D-6E8A-4147-A177-3AD203B41FA5}">
                      <a16:colId xmlns:a16="http://schemas.microsoft.com/office/drawing/2014/main" val="20002"/>
                    </a:ext>
                  </a:extLst>
                </a:gridCol>
              </a:tblGrid>
              <a:tr h="722125">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dk1"/>
                          </a:solidFill>
                        </a:rPr>
                        <a:t>Linguistic variation</a:t>
                      </a:r>
                      <a:endParaRPr sz="2100" u="none" strike="noStrike" cap="none">
                        <a:solidFill>
                          <a:schemeClr val="dk1"/>
                        </a:solidFill>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lt2"/>
                          </a:solidFill>
                        </a:rPr>
                        <a:t>Concept about time</a:t>
                      </a:r>
                      <a:endParaRPr sz="2100" u="none" strike="noStrike" cap="none">
                        <a:solidFill>
                          <a:schemeClr val="lt2"/>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t>Social conformity</a:t>
                      </a:r>
                      <a:endParaRPr sz="2100" u="none" strike="noStrike" cap="none"/>
                    </a:p>
                  </a:txBody>
                  <a:tcPr marL="91425" marR="91425" marT="91425" marB="91425"/>
                </a:tc>
                <a:extLst>
                  <a:ext uri="{0D108BD9-81ED-4DB2-BD59-A6C34878D82A}">
                    <a16:rowId xmlns:a16="http://schemas.microsoft.com/office/drawing/2014/main" val="10000"/>
                  </a:ext>
                </a:extLst>
              </a:tr>
              <a:tr h="2277575">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dk1"/>
                          </a:solidFill>
                        </a:rPr>
                        <a:t>English: take medicine</a:t>
                      </a:r>
                      <a:endParaRPr sz="2100" u="none" strike="noStrike" cap="none">
                        <a:solidFill>
                          <a:schemeClr val="dk1"/>
                        </a:solidFill>
                      </a:endParaRPr>
                    </a:p>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lt1"/>
                          </a:solidFill>
                        </a:rPr>
                        <a:t>Vietnamese: drink medicine</a:t>
                      </a:r>
                      <a:endParaRPr sz="2100" u="none" strike="noStrike" cap="none">
                        <a:solidFill>
                          <a:schemeClr val="lt1"/>
                        </a:solidFill>
                      </a:endParaRPr>
                    </a:p>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rgbClr val="FF9900"/>
                          </a:solidFill>
                        </a:rPr>
                        <a:t>Chinese: eat medicine</a:t>
                      </a:r>
                      <a:endParaRPr sz="2100" u="none" strike="noStrike" cap="none">
                        <a:solidFill>
                          <a:srgbClr val="FF9900"/>
                        </a:solidFill>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lt2"/>
                          </a:solidFill>
                        </a:rPr>
                        <a:t>Event-based cultures (late when coming after others)</a:t>
                      </a:r>
                      <a:endParaRPr sz="2100" u="none" strike="noStrike" cap="none">
                        <a:solidFill>
                          <a:schemeClr val="lt2"/>
                        </a:solidFill>
                      </a:endParaRPr>
                    </a:p>
                    <a:p>
                      <a:pPr marL="0" marR="0" lvl="0" indent="0" algn="l" rtl="0">
                        <a:lnSpc>
                          <a:spcPct val="100000"/>
                        </a:lnSpc>
                        <a:spcBef>
                          <a:spcPts val="0"/>
                        </a:spcBef>
                        <a:spcAft>
                          <a:spcPts val="0"/>
                        </a:spcAft>
                        <a:buClr>
                          <a:srgbClr val="000000"/>
                        </a:buClr>
                        <a:buSzPts val="2100"/>
                        <a:buFont typeface="Arial"/>
                        <a:buNone/>
                      </a:pPr>
                      <a:r>
                        <a:rPr lang="en-US" sz="2100" u="none" strike="noStrike" cap="none">
                          <a:solidFill>
                            <a:schemeClr val="lt2"/>
                          </a:solidFill>
                        </a:rPr>
                        <a:t>Clock time cultures (late after the starting time)</a:t>
                      </a:r>
                      <a:endParaRPr sz="2100" u="none" strike="noStrike" cap="none">
                        <a:solidFill>
                          <a:schemeClr val="lt2"/>
                        </a:solidFil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t>Uniqueness is valued.</a:t>
                      </a:r>
                      <a:endParaRPr sz="2100" u="none" strike="noStrike" cap="none"/>
                    </a:p>
                    <a:p>
                      <a:pPr marL="0" marR="0" lvl="0" indent="0" algn="l" rtl="0">
                        <a:lnSpc>
                          <a:spcPct val="100000"/>
                        </a:lnSpc>
                        <a:spcBef>
                          <a:spcPts val="0"/>
                        </a:spcBef>
                        <a:spcAft>
                          <a:spcPts val="0"/>
                        </a:spcAft>
                        <a:buClr>
                          <a:srgbClr val="000000"/>
                        </a:buClr>
                        <a:buSzPts val="2100"/>
                        <a:buFont typeface="Arial"/>
                        <a:buNone/>
                      </a:pPr>
                      <a:r>
                        <a:rPr lang="en-US" sz="2100" u="none" strike="noStrike" cap="none"/>
                        <a:t>Conformity is valued. (Japanese proverb: The nail that sticks out gets hammered down.)</a:t>
                      </a:r>
                      <a:endParaRPr sz="2100" u="none" strike="noStrike" cap="none"/>
                    </a:p>
                  </a:txBody>
                  <a:tcPr marL="91425" marR="91425" marT="91425" marB="91425"/>
                </a:tc>
                <a:extLst>
                  <a:ext uri="{0D108BD9-81ED-4DB2-BD59-A6C34878D82A}">
                    <a16:rowId xmlns:a16="http://schemas.microsoft.com/office/drawing/2014/main" val="10001"/>
                  </a:ext>
                </a:extLst>
              </a:tr>
            </a:tbl>
          </a:graphicData>
        </a:graphic>
      </p:graphicFrame>
      <p:pic>
        <p:nvPicPr>
          <p:cNvPr id="430" name="Google Shape;430;p17"/>
          <p:cNvPicPr preferRelativeResize="0"/>
          <p:nvPr/>
        </p:nvPicPr>
        <p:blipFill rotWithShape="1">
          <a:blip r:embed="rId3">
            <a:alphaModFix/>
          </a:blip>
          <a:srcRect/>
          <a:stretch/>
        </p:blipFill>
        <p:spPr>
          <a:xfrm>
            <a:off x="6757650" y="0"/>
            <a:ext cx="2386350" cy="1314075"/>
          </a:xfrm>
          <a:prstGeom prst="rect">
            <a:avLst/>
          </a:prstGeom>
          <a:noFill/>
          <a:ln>
            <a:noFill/>
          </a:ln>
        </p:spPr>
      </p:pic>
      <p:pic>
        <p:nvPicPr>
          <p:cNvPr id="431" name="Google Shape;431;p17"/>
          <p:cNvPicPr preferRelativeResize="0"/>
          <p:nvPr/>
        </p:nvPicPr>
        <p:blipFill rotWithShape="1">
          <a:blip r:embed="rId4">
            <a:alphaModFix/>
          </a:blip>
          <a:srcRect/>
          <a:stretch/>
        </p:blipFill>
        <p:spPr>
          <a:xfrm>
            <a:off x="7048190" y="158176"/>
            <a:ext cx="1805269" cy="9977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8"/>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Key concepts in intercultural communication</a:t>
            </a:r>
            <a:endParaRPr/>
          </a:p>
        </p:txBody>
      </p:sp>
      <p:sp>
        <p:nvSpPr>
          <p:cNvPr id="438" name="Google Shape;438;p18"/>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0"/>
              </a:spcAft>
              <a:buSzPts val="2400"/>
              <a:buNone/>
            </a:pPr>
            <a:r>
              <a:rPr lang="en-US"/>
              <a:t>tone, volume, </a:t>
            </a:r>
            <a:r>
              <a:rPr lang="en-US" b="1"/>
              <a:t>speed of speech</a:t>
            </a:r>
            <a:r>
              <a:rPr lang="en-US"/>
              <a:t>, eye contact, </a:t>
            </a:r>
            <a:r>
              <a:rPr lang="en-US" b="1"/>
              <a:t>proximity</a:t>
            </a:r>
            <a:r>
              <a:rPr lang="en-US"/>
              <a:t>, emotional expressions, self-disclosure, formality, directness, context (high: verbal and non-verbal cues, low: words), orientation to self or others</a:t>
            </a:r>
            <a:endParaRPr/>
          </a:p>
          <a:p>
            <a:pPr marL="0" lvl="0" indent="0" algn="l" rtl="0">
              <a:lnSpc>
                <a:spcPct val="100000"/>
              </a:lnSpc>
              <a:spcBef>
                <a:spcPts val="1800"/>
              </a:spcBef>
              <a:spcAft>
                <a:spcPts val="0"/>
              </a:spcAft>
              <a:buSzPts val="2400"/>
              <a:buNone/>
            </a:pPr>
            <a:endParaRPr/>
          </a:p>
          <a:p>
            <a:pPr marL="0" lvl="0" indent="0" algn="l" rtl="0">
              <a:lnSpc>
                <a:spcPct val="100000"/>
              </a:lnSpc>
              <a:spcBef>
                <a:spcPts val="1800"/>
              </a:spcBef>
              <a:spcAft>
                <a:spcPts val="600"/>
              </a:spcAft>
              <a:buSzPts val="2400"/>
              <a:buNone/>
            </a:pPr>
            <a:endParaRPr/>
          </a:p>
        </p:txBody>
      </p:sp>
      <p:sp>
        <p:nvSpPr>
          <p:cNvPr id="439" name="Google Shape;439;p18"/>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800"/>
              </a:spcBef>
              <a:spcAft>
                <a:spcPts val="600"/>
              </a:spcAft>
              <a:buClr>
                <a:schemeClr val="dk2"/>
              </a:buClr>
              <a:buSzPts val="1100"/>
              <a:buFont typeface="Arial"/>
              <a:buNone/>
            </a:pPr>
            <a:r>
              <a:rPr lang="en-US">
                <a:latin typeface="Arial"/>
                <a:ea typeface="Arial"/>
                <a:cs typeface="Arial"/>
                <a:sym typeface="Arial"/>
              </a:rPr>
              <a:t>Communication styles</a:t>
            </a:r>
            <a:endParaRPr/>
          </a:p>
        </p:txBody>
      </p:sp>
      <p:pic>
        <p:nvPicPr>
          <p:cNvPr id="440" name="Google Shape;440;p18"/>
          <p:cNvPicPr preferRelativeResize="0"/>
          <p:nvPr/>
        </p:nvPicPr>
        <p:blipFill rotWithShape="1">
          <a:blip r:embed="rId3">
            <a:alphaModFix/>
          </a:blip>
          <a:srcRect/>
          <a:stretch/>
        </p:blipFill>
        <p:spPr>
          <a:xfrm>
            <a:off x="5835871" y="2501150"/>
            <a:ext cx="3308126" cy="2642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9"/>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Key concepts in intercultural communication</a:t>
            </a:r>
            <a:endParaRPr/>
          </a:p>
          <a:p>
            <a:pPr marL="0" lvl="0" indent="0" algn="l" rtl="0">
              <a:lnSpc>
                <a:spcPct val="90000"/>
              </a:lnSpc>
              <a:spcBef>
                <a:spcPts val="0"/>
              </a:spcBef>
              <a:spcAft>
                <a:spcPts val="0"/>
              </a:spcAft>
              <a:buSzPts val="3000"/>
              <a:buNone/>
            </a:pPr>
            <a:endParaRPr/>
          </a:p>
        </p:txBody>
      </p:sp>
      <p:sp>
        <p:nvSpPr>
          <p:cNvPr id="447" name="Google Shape;447;p19"/>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lnSpcReduction="10000"/>
          </a:bodyPr>
          <a:lstStyle/>
          <a:p>
            <a:pPr lvl="0" indent="-457200" algn="l" rtl="0">
              <a:lnSpc>
                <a:spcPct val="100000"/>
              </a:lnSpc>
              <a:spcBef>
                <a:spcPts val="1800"/>
              </a:spcBef>
              <a:spcAft>
                <a:spcPts val="0"/>
              </a:spcAft>
              <a:buSzPts val="2400"/>
              <a:buFont typeface="+mj-lt"/>
              <a:buAutoNum type="arabicPeriod"/>
            </a:pPr>
            <a:r>
              <a:rPr lang="en-US" dirty="0"/>
              <a:t>Enculturation (your own culture)</a:t>
            </a:r>
            <a:endParaRPr dirty="0"/>
          </a:p>
          <a:p>
            <a:pPr lvl="0" indent="-457200" algn="l" rtl="0">
              <a:lnSpc>
                <a:spcPct val="100000"/>
              </a:lnSpc>
              <a:spcBef>
                <a:spcPts val="1800"/>
              </a:spcBef>
              <a:spcAft>
                <a:spcPts val="0"/>
              </a:spcAft>
              <a:buSzPts val="2400"/>
              <a:buFont typeface="+mj-lt"/>
              <a:buAutoNum type="arabicPeriod"/>
            </a:pPr>
            <a:r>
              <a:rPr lang="en-US" dirty="0"/>
              <a:t>Acculturation (another culture)</a:t>
            </a:r>
            <a:endParaRPr dirty="0"/>
          </a:p>
          <a:p>
            <a:pPr lvl="0" indent="-457200" algn="l" rtl="0">
              <a:lnSpc>
                <a:spcPct val="100000"/>
              </a:lnSpc>
              <a:spcBef>
                <a:spcPts val="1800"/>
              </a:spcBef>
              <a:spcAft>
                <a:spcPts val="0"/>
              </a:spcAft>
              <a:buSzPts val="2400"/>
              <a:buFont typeface="+mj-lt"/>
              <a:buAutoNum type="arabicPeriod"/>
            </a:pPr>
            <a:r>
              <a:rPr lang="en-US" dirty="0"/>
              <a:t>Cultural/cross-cultural awareness</a:t>
            </a:r>
            <a:endParaRPr dirty="0"/>
          </a:p>
          <a:p>
            <a:pPr lvl="0" indent="-457200" algn="l" rtl="0">
              <a:lnSpc>
                <a:spcPct val="100000"/>
              </a:lnSpc>
              <a:spcBef>
                <a:spcPts val="1800"/>
              </a:spcBef>
              <a:spcAft>
                <a:spcPts val="0"/>
              </a:spcAft>
              <a:buSzPts val="2400"/>
              <a:buFont typeface="+mj-lt"/>
              <a:buAutoNum type="arabicPeriod"/>
            </a:pPr>
            <a:r>
              <a:rPr lang="en-US" dirty="0"/>
              <a:t>Cultural identity</a:t>
            </a:r>
            <a:endParaRPr dirty="0"/>
          </a:p>
          <a:p>
            <a:pPr lvl="0" indent="-457200" algn="l" rtl="0">
              <a:lnSpc>
                <a:spcPct val="100000"/>
              </a:lnSpc>
              <a:spcBef>
                <a:spcPts val="1800"/>
              </a:spcBef>
              <a:spcAft>
                <a:spcPts val="600"/>
              </a:spcAft>
              <a:buSzPts val="2400"/>
              <a:buFont typeface="+mj-lt"/>
              <a:buAutoNum type="arabicPeriod"/>
            </a:pPr>
            <a:r>
              <a:rPr lang="en-US" dirty="0"/>
              <a:t>Culture bump and culture shock</a:t>
            </a:r>
            <a:endParaRPr dirty="0"/>
          </a:p>
        </p:txBody>
      </p:sp>
      <p:pic>
        <p:nvPicPr>
          <p:cNvPr id="448" name="Google Shape;448;p19"/>
          <p:cNvPicPr preferRelativeResize="0"/>
          <p:nvPr/>
        </p:nvPicPr>
        <p:blipFill rotWithShape="1">
          <a:blip r:embed="rId3">
            <a:alphaModFix/>
          </a:blip>
          <a:srcRect/>
          <a:stretch/>
        </p:blipFill>
        <p:spPr>
          <a:xfrm>
            <a:off x="5807408" y="1053415"/>
            <a:ext cx="2900358" cy="3189888"/>
          </a:xfrm>
          <a:prstGeom prst="rect">
            <a:avLst/>
          </a:prstGeom>
          <a:noFill/>
          <a:ln>
            <a:noFill/>
          </a:ln>
        </p:spPr>
      </p:pic>
      <p:pic>
        <p:nvPicPr>
          <p:cNvPr id="449" name="Google Shape;449;p19"/>
          <p:cNvPicPr preferRelativeResize="0"/>
          <p:nvPr/>
        </p:nvPicPr>
        <p:blipFill rotWithShape="1">
          <a:blip r:embed="rId4">
            <a:alphaModFix/>
          </a:blip>
          <a:srcRect/>
          <a:stretch/>
        </p:blipFill>
        <p:spPr>
          <a:xfrm>
            <a:off x="5371175" y="851096"/>
            <a:ext cx="3772824" cy="3594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0"/>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Developmental Model of Intercultural Sensitivity</a:t>
            </a:r>
            <a:endParaRPr/>
          </a:p>
        </p:txBody>
      </p:sp>
      <p:sp>
        <p:nvSpPr>
          <p:cNvPr id="456" name="Google Shape;456;p20"/>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(Bennet, 1993)</a:t>
            </a:r>
            <a:endParaRPr/>
          </a:p>
        </p:txBody>
      </p:sp>
      <p:graphicFrame>
        <p:nvGraphicFramePr>
          <p:cNvPr id="457" name="Google Shape;457;p20"/>
          <p:cNvGraphicFramePr/>
          <p:nvPr/>
        </p:nvGraphicFramePr>
        <p:xfrm>
          <a:off x="952500" y="1238250"/>
          <a:ext cx="7239000" cy="3520440"/>
        </p:xfrm>
        <a:graphic>
          <a:graphicData uri="http://schemas.openxmlformats.org/drawingml/2006/table">
            <a:tbl>
              <a:tblPr>
                <a:noFill/>
                <a:tableStyleId>{82546EA4-4004-4915-ADDA-82BEDE66EA4F}</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rowSpan="2">
                  <a:txBody>
                    <a:bodyPr/>
                    <a:lstStyle/>
                    <a:p>
                      <a:pPr marL="0" marR="0" lvl="0" indent="0" algn="l" rtl="0">
                        <a:lnSpc>
                          <a:spcPct val="100000"/>
                        </a:lnSpc>
                        <a:spcBef>
                          <a:spcPts val="0"/>
                        </a:spcBef>
                        <a:spcAft>
                          <a:spcPts val="0"/>
                        </a:spcAft>
                        <a:buClr>
                          <a:srgbClr val="000000"/>
                        </a:buClr>
                        <a:buSzPts val="3100"/>
                        <a:buFont typeface="Arial"/>
                        <a:buNone/>
                      </a:pPr>
                      <a:r>
                        <a:rPr lang="en-US" sz="3100" u="none" strike="noStrike" cap="none">
                          <a:latin typeface="Calibri"/>
                          <a:ea typeface="Calibri"/>
                          <a:cs typeface="Calibri"/>
                          <a:sym typeface="Calibri"/>
                        </a:rPr>
                        <a:t>Ethnocentric stages</a:t>
                      </a:r>
                      <a:endParaRPr sz="3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 person’s own culture is central to reality)</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Denial (one’s own culture is the only correct one)</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Defense (one’s own culture is superior to others which are considered a threat)</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381000">
                <a:tc rowSpan="5">
                  <a:txBody>
                    <a:bodyPr/>
                    <a:lstStyle/>
                    <a:p>
                      <a:pPr marL="0" marR="0" lvl="0" indent="0" algn="l" rtl="0">
                        <a:lnSpc>
                          <a:spcPct val="100000"/>
                        </a:lnSpc>
                        <a:spcBef>
                          <a:spcPts val="0"/>
                        </a:spcBef>
                        <a:spcAft>
                          <a:spcPts val="0"/>
                        </a:spcAft>
                        <a:buClr>
                          <a:srgbClr val="000000"/>
                        </a:buClr>
                        <a:buSzPts val="3100"/>
                        <a:buFont typeface="Arial"/>
                        <a:buNone/>
                      </a:pPr>
                      <a:r>
                        <a:rPr lang="en-US" sz="3100" u="none" strike="noStrike" cap="none">
                          <a:latin typeface="Calibri"/>
                          <a:ea typeface="Calibri"/>
                          <a:cs typeface="Calibri"/>
                          <a:sym typeface="Calibri"/>
                        </a:rPr>
                        <a:t>Ethnorelative stages</a:t>
                      </a:r>
                      <a:endParaRPr sz="3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 person’s own culture is seen as one of many possibilities)</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Reversal (the new culture is seen as superior to one’s own culture; one is critical of their primary culture)</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Minimization (cultural differences are considered less important than similarities)</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Acceptance (one’s own culture is viewed as one among other equally complex cultures)</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Adaptation (cognitive and behavioral adaptations are employed depending on contexts)</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Integration (incorporating various cultures into one’s worldview, shifting competently back and forth across cultures)</a:t>
                      </a:r>
                      <a:endParaRPr sz="12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1"/>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6 cultural dimensions (Hofstede, 2011)</a:t>
            </a:r>
            <a:endParaRPr/>
          </a:p>
        </p:txBody>
      </p:sp>
      <p:graphicFrame>
        <p:nvGraphicFramePr>
          <p:cNvPr id="464" name="Google Shape;464;p21"/>
          <p:cNvGraphicFramePr/>
          <p:nvPr/>
        </p:nvGraphicFramePr>
        <p:xfrm>
          <a:off x="1231900" y="734525"/>
          <a:ext cx="6299400" cy="3946980"/>
        </p:xfrm>
        <a:graphic>
          <a:graphicData uri="http://schemas.openxmlformats.org/drawingml/2006/table">
            <a:tbl>
              <a:tblPr>
                <a:noFill/>
                <a:tableStyleId>{82546EA4-4004-4915-ADDA-82BEDE66EA4F}</a:tableStyleId>
              </a:tblPr>
              <a:tblGrid>
                <a:gridCol w="3149700">
                  <a:extLst>
                    <a:ext uri="{9D8B030D-6E8A-4147-A177-3AD203B41FA5}">
                      <a16:colId xmlns:a16="http://schemas.microsoft.com/office/drawing/2014/main" val="20000"/>
                    </a:ext>
                  </a:extLst>
                </a:gridCol>
                <a:gridCol w="3149700">
                  <a:extLst>
                    <a:ext uri="{9D8B030D-6E8A-4147-A177-3AD203B41FA5}">
                      <a16:colId xmlns:a16="http://schemas.microsoft.com/office/drawing/2014/main" val="20001"/>
                    </a:ext>
                  </a:extLst>
                </a:gridCol>
              </a:tblGrid>
              <a:tr h="699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Small power distance (children are treated equals)</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Large power distance (children are should be obedient)</a:t>
                      </a:r>
                      <a:endParaRPr sz="1700" u="none" strike="noStrike" cap="none"/>
                    </a:p>
                  </a:txBody>
                  <a:tcPr marL="91425" marR="91425" marT="91425" marB="91425"/>
                </a:tc>
                <a:extLst>
                  <a:ext uri="{0D108BD9-81ED-4DB2-BD59-A6C34878D82A}">
                    <a16:rowId xmlns:a16="http://schemas.microsoft.com/office/drawing/2014/main" val="10000"/>
                  </a:ext>
                </a:extLst>
              </a:tr>
              <a:tr h="440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Uncertainty acceptance</a:t>
                      </a:r>
                      <a:endParaRPr sz="1700" u="none" strike="noStrike" cap="none"/>
                    </a:p>
                  </a:txBody>
                  <a:tcPr marL="91425" marR="91425" marT="91425" marB="91425">
                    <a:solidFill>
                      <a:srgbClr val="FED925"/>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Uncertainty avoidance</a:t>
                      </a:r>
                      <a:endParaRPr sz="1700" u="none" strike="noStrike" cap="none"/>
                    </a:p>
                  </a:txBody>
                  <a:tcPr marL="91425" marR="91425" marT="91425" marB="91425">
                    <a:solidFill>
                      <a:srgbClr val="FED925"/>
                    </a:solidFill>
                  </a:tcPr>
                </a:tc>
                <a:extLst>
                  <a:ext uri="{0D108BD9-81ED-4DB2-BD59-A6C34878D82A}">
                    <a16:rowId xmlns:a16="http://schemas.microsoft.com/office/drawing/2014/main" val="10001"/>
                  </a:ext>
                </a:extLst>
              </a:tr>
              <a:tr h="44082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Collectivism (focus on “we”)</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Individualism </a:t>
                      </a:r>
                      <a:r>
                        <a:rPr lang="en-US" sz="1700" u="none" strike="noStrike" cap="none">
                          <a:solidFill>
                            <a:schemeClr val="dk2"/>
                          </a:solidFill>
                        </a:rPr>
                        <a:t>(focus on “I”)</a:t>
                      </a:r>
                      <a:endParaRPr sz="1700" u="none" strike="noStrike" cap="none"/>
                    </a:p>
                  </a:txBody>
                  <a:tcPr marL="91425" marR="91425" marT="91425" marB="91425"/>
                </a:tc>
                <a:extLst>
                  <a:ext uri="{0D108BD9-81ED-4DB2-BD59-A6C34878D82A}">
                    <a16:rowId xmlns:a16="http://schemas.microsoft.com/office/drawing/2014/main" val="10002"/>
                  </a:ext>
                </a:extLst>
              </a:tr>
              <a:tr h="699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Masculinity (gender roles are great)</a:t>
                      </a:r>
                      <a:endParaRPr sz="1700" u="none" strike="noStrike" cap="none"/>
                    </a:p>
                  </a:txBody>
                  <a:tcPr marL="91425" marR="91425" marT="91425" marB="91425">
                    <a:solidFill>
                      <a:srgbClr val="6BB73E"/>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Femininity (gender roles are minimal)</a:t>
                      </a:r>
                      <a:endParaRPr sz="1700" u="none" strike="noStrike" cap="none"/>
                    </a:p>
                  </a:txBody>
                  <a:tcPr marL="91425" marR="91425" marT="91425" marB="91425">
                    <a:solidFill>
                      <a:srgbClr val="6BB73E"/>
                    </a:solidFill>
                  </a:tcPr>
                </a:tc>
                <a:extLst>
                  <a:ext uri="{0D108BD9-81ED-4DB2-BD59-A6C34878D82A}">
                    <a16:rowId xmlns:a16="http://schemas.microsoft.com/office/drawing/2014/main" val="10003"/>
                  </a:ext>
                </a:extLst>
              </a:tr>
              <a:tr h="957700">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Short-term orientation (US, Australia …)</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Long-term orientation (East Asian, Eastern &amp; Central Europe)</a:t>
                      </a:r>
                      <a:endParaRPr sz="1700" u="none" strike="noStrike" cap="none"/>
                    </a:p>
                  </a:txBody>
                  <a:tcPr marL="91425" marR="91425" marT="91425" marB="91425"/>
                </a:tc>
                <a:extLst>
                  <a:ext uri="{0D108BD9-81ED-4DB2-BD59-A6C34878D82A}">
                    <a16:rowId xmlns:a16="http://schemas.microsoft.com/office/drawing/2014/main" val="10004"/>
                  </a:ext>
                </a:extLst>
              </a:tr>
              <a:tr h="699275">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Indulgence(freedom of speech is important)</a:t>
                      </a:r>
                      <a:endParaRPr sz="1700" u="none" strike="noStrike" cap="none"/>
                    </a:p>
                  </a:txBody>
                  <a:tcPr marL="91425" marR="91425" marT="91425" marB="91425">
                    <a:solidFill>
                      <a:srgbClr val="00FFFF"/>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Restraint </a:t>
                      </a:r>
                      <a:r>
                        <a:rPr lang="en-US" sz="1700" u="none" strike="noStrike" cap="none">
                          <a:solidFill>
                            <a:schemeClr val="dk2"/>
                          </a:solidFill>
                        </a:rPr>
                        <a:t>(freedom of speech is not a primary concern)</a:t>
                      </a:r>
                      <a:endParaRPr sz="1700" u="none" strike="noStrike" cap="none"/>
                    </a:p>
                  </a:txBody>
                  <a:tcPr marL="91425" marR="91425" marT="91425" marB="91425">
                    <a:solidFill>
                      <a:srgbClr val="00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5"/>
          <p:cNvSpPr txBox="1">
            <a:spLocks noGrp="1"/>
          </p:cNvSpPr>
          <p:nvPr>
            <p:ph type="body" idx="2"/>
          </p:nvPr>
        </p:nvSpPr>
        <p:spPr>
          <a:xfrm>
            <a:off x="393203" y="1026461"/>
            <a:ext cx="3641100" cy="30906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100000"/>
              <a:buNone/>
            </a:pPr>
            <a:r>
              <a:rPr lang="en-US"/>
              <a:t>Questioning the supremacy of our culture and understanding the validity of another’s culture puts us in a learning mode.</a:t>
            </a:r>
            <a:endParaRPr/>
          </a:p>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100000"/>
              <a:buNone/>
            </a:pPr>
            <a:r>
              <a:rPr lang="en-US"/>
              <a:t>Instead of assuming our comprehension of another culture, we ask questions to clarify what is meant. </a:t>
            </a:r>
            <a:endParaRPr/>
          </a:p>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0"/>
              </a:spcBef>
              <a:spcAft>
                <a:spcPts val="0"/>
              </a:spcAft>
              <a:buClr>
                <a:schemeClr val="dk1"/>
              </a:buClr>
              <a:buSzPct val="100000"/>
              <a:buNone/>
            </a:pPr>
            <a:r>
              <a:rPr lang="en-US"/>
              <a:t>We need to respect the fact that misunderstanding and miscommunication is possible.</a:t>
            </a:r>
            <a:endParaRPr/>
          </a:p>
        </p:txBody>
      </p:sp>
      <p:sp>
        <p:nvSpPr>
          <p:cNvPr id="470" name="Google Shape;470;p25"/>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000"/>
              <a:buFont typeface="Franklin Gothic"/>
              <a:buNone/>
            </a:pPr>
            <a:r>
              <a:rPr lang="en-US"/>
              <a:t>Cultural humility (Guskin, 2013)</a:t>
            </a:r>
            <a:endParaRPr/>
          </a:p>
        </p:txBody>
      </p:sp>
      <p:pic>
        <p:nvPicPr>
          <p:cNvPr id="471" name="Google Shape;471;p25"/>
          <p:cNvPicPr preferRelativeResize="0"/>
          <p:nvPr/>
        </p:nvPicPr>
        <p:blipFill rotWithShape="1">
          <a:blip r:embed="rId3">
            <a:alphaModFix/>
          </a:blip>
          <a:srcRect/>
          <a:stretch/>
        </p:blipFill>
        <p:spPr>
          <a:xfrm>
            <a:off x="4148450" y="1055575"/>
            <a:ext cx="4995548" cy="27173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6"/>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sz="2800"/>
              <a:t>Striving for excellence in intercultural communication</a:t>
            </a:r>
            <a:endParaRPr sz="2800"/>
          </a:p>
        </p:txBody>
      </p:sp>
      <p:sp>
        <p:nvSpPr>
          <p:cNvPr id="478" name="Google Shape;478;p26"/>
          <p:cNvSpPr txBox="1">
            <a:spLocks noGrp="1"/>
          </p:cNvSpPr>
          <p:nvPr>
            <p:ph type="body" idx="1"/>
          </p:nvPr>
        </p:nvSpPr>
        <p:spPr>
          <a:xfrm>
            <a:off x="0" y="673325"/>
            <a:ext cx="2820300" cy="3746400"/>
          </a:xfrm>
          <a:prstGeom prst="rect">
            <a:avLst/>
          </a:prstGeom>
          <a:noFill/>
          <a:ln>
            <a:noFill/>
          </a:ln>
        </p:spPr>
        <p:txBody>
          <a:bodyPr spcFirstLastPara="1" wrap="square" lIns="0" tIns="0" rIns="0" bIns="0" anchor="t" anchorCtr="0">
            <a:noAutofit/>
          </a:bodyPr>
          <a:lstStyle/>
          <a:p>
            <a:pPr marL="0" lvl="0" indent="0" algn="ctr" rtl="0">
              <a:lnSpc>
                <a:spcPct val="80000"/>
              </a:lnSpc>
              <a:spcBef>
                <a:spcPts val="1800"/>
              </a:spcBef>
              <a:spcAft>
                <a:spcPts val="0"/>
              </a:spcAft>
              <a:buSzPts val="935"/>
              <a:buNone/>
            </a:pPr>
            <a:r>
              <a:rPr lang="en-US" sz="2140" b="1"/>
              <a:t>Author</a:t>
            </a:r>
            <a:endParaRPr sz="2140" b="1"/>
          </a:p>
          <a:p>
            <a:pPr marL="457200" lvl="0" indent="-381000" algn="l" rtl="0">
              <a:lnSpc>
                <a:spcPct val="80000"/>
              </a:lnSpc>
              <a:spcBef>
                <a:spcPts val="1800"/>
              </a:spcBef>
              <a:spcAft>
                <a:spcPts val="0"/>
              </a:spcAft>
              <a:buSzPts val="2400"/>
              <a:buAutoNum type="arabicPeriod"/>
            </a:pPr>
            <a:r>
              <a:rPr lang="en-US"/>
              <a:t>curiosity</a:t>
            </a:r>
            <a:endParaRPr/>
          </a:p>
          <a:p>
            <a:pPr marL="457200" lvl="0" indent="-381000" algn="l" rtl="0">
              <a:lnSpc>
                <a:spcPct val="80000"/>
              </a:lnSpc>
              <a:spcBef>
                <a:spcPts val="0"/>
              </a:spcBef>
              <a:spcAft>
                <a:spcPts val="0"/>
              </a:spcAft>
              <a:buSzPts val="2400"/>
              <a:buAutoNum type="arabicPeriod"/>
            </a:pPr>
            <a:r>
              <a:rPr lang="en-US"/>
              <a:t>suspension of judgment</a:t>
            </a:r>
            <a:endParaRPr/>
          </a:p>
          <a:p>
            <a:pPr marL="457200" lvl="0" indent="-381000" algn="l" rtl="0">
              <a:lnSpc>
                <a:spcPct val="80000"/>
              </a:lnSpc>
              <a:spcBef>
                <a:spcPts val="0"/>
              </a:spcBef>
              <a:spcAft>
                <a:spcPts val="0"/>
              </a:spcAft>
              <a:buSzPts val="2400"/>
              <a:buAutoNum type="arabicPeriod"/>
            </a:pPr>
            <a:r>
              <a:rPr lang="en-US"/>
              <a:t>cognitive flexibility</a:t>
            </a:r>
            <a:endParaRPr/>
          </a:p>
          <a:p>
            <a:pPr marL="457200" lvl="0" indent="-381000" algn="l" rtl="0">
              <a:lnSpc>
                <a:spcPct val="80000"/>
              </a:lnSpc>
              <a:spcBef>
                <a:spcPts val="0"/>
              </a:spcBef>
              <a:spcAft>
                <a:spcPts val="0"/>
              </a:spcAft>
              <a:buSzPts val="2400"/>
              <a:buAutoNum type="arabicPeriod"/>
            </a:pPr>
            <a:r>
              <a:rPr lang="en-US"/>
              <a:t>cultural humility</a:t>
            </a:r>
            <a:endParaRPr/>
          </a:p>
          <a:p>
            <a:pPr marL="457200" lvl="0" indent="-381000" algn="l" rtl="0">
              <a:lnSpc>
                <a:spcPct val="80000"/>
              </a:lnSpc>
              <a:spcBef>
                <a:spcPts val="0"/>
              </a:spcBef>
              <a:spcAft>
                <a:spcPts val="0"/>
              </a:spcAft>
              <a:buSzPts val="2400"/>
              <a:buAutoNum type="arabicPeriod"/>
            </a:pPr>
            <a:r>
              <a:rPr lang="en-US"/>
              <a:t>tolerance of ambiguity </a:t>
            </a:r>
            <a:endParaRPr/>
          </a:p>
          <a:p>
            <a:pPr marL="457200" lvl="0" indent="0" algn="l" rtl="0">
              <a:lnSpc>
                <a:spcPct val="80000"/>
              </a:lnSpc>
              <a:spcBef>
                <a:spcPts val="1800"/>
              </a:spcBef>
              <a:spcAft>
                <a:spcPts val="0"/>
              </a:spcAft>
              <a:buSzPts val="2400"/>
              <a:buNone/>
            </a:pPr>
            <a:r>
              <a:rPr lang="en-US" sz="2140"/>
              <a:t>(Bennet, 2009)</a:t>
            </a:r>
            <a:endParaRPr sz="2140"/>
          </a:p>
          <a:p>
            <a:pPr marL="0" lvl="0" indent="0" algn="l" rtl="0">
              <a:lnSpc>
                <a:spcPct val="80000"/>
              </a:lnSpc>
              <a:spcBef>
                <a:spcPts val="1800"/>
              </a:spcBef>
              <a:spcAft>
                <a:spcPts val="600"/>
              </a:spcAft>
              <a:buSzPts val="935"/>
              <a:buNone/>
            </a:pPr>
            <a:endParaRPr sz="2040"/>
          </a:p>
        </p:txBody>
      </p:sp>
      <p:grpSp>
        <p:nvGrpSpPr>
          <p:cNvPr id="479" name="Google Shape;479;p26"/>
          <p:cNvGrpSpPr/>
          <p:nvPr/>
        </p:nvGrpSpPr>
        <p:grpSpPr>
          <a:xfrm>
            <a:off x="2820225" y="891450"/>
            <a:ext cx="3175200" cy="3175200"/>
            <a:chOff x="2820225" y="891450"/>
            <a:chExt cx="3175200" cy="3175200"/>
          </a:xfrm>
        </p:grpSpPr>
        <p:sp>
          <p:nvSpPr>
            <p:cNvPr id="480" name="Google Shape;480;p26"/>
            <p:cNvSpPr/>
            <p:nvPr/>
          </p:nvSpPr>
          <p:spPr>
            <a:xfrm rot="10800000">
              <a:off x="2820225" y="891450"/>
              <a:ext cx="3175200" cy="3175200"/>
            </a:xfrm>
            <a:prstGeom prst="blockArc">
              <a:avLst>
                <a:gd name="adj1" fmla="val 5399801"/>
                <a:gd name="adj2" fmla="val 3012680"/>
                <a:gd name="adj3" fmla="val 6939"/>
              </a:avLst>
            </a:prstGeom>
            <a:solidFill>
              <a:srgbClr val="83E3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6"/>
            <p:cNvSpPr/>
            <p:nvPr/>
          </p:nvSpPr>
          <p:spPr>
            <a:xfrm rot="10800000">
              <a:off x="3175023" y="1179900"/>
              <a:ext cx="450600" cy="450600"/>
            </a:xfrm>
            <a:prstGeom prst="rtTriangle">
              <a:avLst/>
            </a:prstGeom>
            <a:solidFill>
              <a:srgbClr val="83E3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2" name="Google Shape;482;p26"/>
          <p:cNvSpPr/>
          <p:nvPr/>
        </p:nvSpPr>
        <p:spPr>
          <a:xfrm rot="-2081266">
            <a:off x="3910170" y="1911214"/>
            <a:ext cx="1323660" cy="1321079"/>
          </a:xfrm>
          <a:prstGeom prst="ellipse">
            <a:avLst/>
          </a:prstGeom>
          <a:solidFill>
            <a:srgbClr val="A1C2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3" name="Google Shape;483;p26"/>
          <p:cNvGrpSpPr/>
          <p:nvPr/>
        </p:nvGrpSpPr>
        <p:grpSpPr>
          <a:xfrm>
            <a:off x="1978637" y="1202068"/>
            <a:ext cx="2407147" cy="2190413"/>
            <a:chOff x="1978637" y="1202068"/>
            <a:chExt cx="2407147" cy="2190413"/>
          </a:xfrm>
        </p:grpSpPr>
        <p:sp>
          <p:nvSpPr>
            <p:cNvPr id="484" name="Google Shape;484;p26"/>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6"/>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0C57D3"/>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26"/>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setting</a:t>
              </a:r>
              <a:endParaRPr sz="1000" b="0" i="0" u="none" strike="noStrike" cap="none">
                <a:solidFill>
                  <a:srgbClr val="FFFFFF"/>
                </a:solidFill>
                <a:latin typeface="Roboto"/>
                <a:ea typeface="Roboto"/>
                <a:cs typeface="Roboto"/>
                <a:sym typeface="Roboto"/>
              </a:endParaRPr>
            </a:p>
          </p:txBody>
        </p:sp>
      </p:grpSp>
      <p:grpSp>
        <p:nvGrpSpPr>
          <p:cNvPr id="487" name="Google Shape;487;p26"/>
          <p:cNvGrpSpPr/>
          <p:nvPr/>
        </p:nvGrpSpPr>
        <p:grpSpPr>
          <a:xfrm>
            <a:off x="2867111" y="2599927"/>
            <a:ext cx="2108006" cy="2437164"/>
            <a:chOff x="2867111" y="2599927"/>
            <a:chExt cx="2108006" cy="2437164"/>
          </a:xfrm>
        </p:grpSpPr>
        <p:sp>
          <p:nvSpPr>
            <p:cNvPr id="488" name="Google Shape;488;p26"/>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6"/>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0D5CD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6"/>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purpose</a:t>
              </a:r>
              <a:endParaRPr sz="1000" b="0" i="0" u="none" strike="noStrike" cap="none">
                <a:solidFill>
                  <a:srgbClr val="FFFFFF"/>
                </a:solidFill>
                <a:latin typeface="Roboto"/>
                <a:ea typeface="Roboto"/>
                <a:cs typeface="Roboto"/>
                <a:sym typeface="Roboto"/>
              </a:endParaRPr>
            </a:p>
          </p:txBody>
        </p:sp>
      </p:grpSp>
      <p:grpSp>
        <p:nvGrpSpPr>
          <p:cNvPr id="491" name="Google Shape;491;p26"/>
          <p:cNvGrpSpPr/>
          <p:nvPr/>
        </p:nvGrpSpPr>
        <p:grpSpPr>
          <a:xfrm>
            <a:off x="4337515" y="2464414"/>
            <a:ext cx="2424507" cy="2097542"/>
            <a:chOff x="4337515" y="2464414"/>
            <a:chExt cx="2424507" cy="2097542"/>
          </a:xfrm>
        </p:grpSpPr>
        <p:sp>
          <p:nvSpPr>
            <p:cNvPr id="492" name="Google Shape;492;p26"/>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6"/>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0E63F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6"/>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audience</a:t>
              </a:r>
              <a:endParaRPr sz="1000" b="0" i="0" u="none" strike="noStrike" cap="none">
                <a:solidFill>
                  <a:srgbClr val="FFFFFF"/>
                </a:solidFill>
                <a:latin typeface="Roboto"/>
                <a:ea typeface="Roboto"/>
                <a:cs typeface="Roboto"/>
                <a:sym typeface="Roboto"/>
              </a:endParaRPr>
            </a:p>
          </p:txBody>
        </p:sp>
      </p:grpSp>
      <p:grpSp>
        <p:nvGrpSpPr>
          <p:cNvPr id="495" name="Google Shape;495;p26"/>
          <p:cNvGrpSpPr/>
          <p:nvPr/>
        </p:nvGrpSpPr>
        <p:grpSpPr>
          <a:xfrm>
            <a:off x="3263096" y="71334"/>
            <a:ext cx="2344103" cy="2370669"/>
            <a:chOff x="3263096" y="71334"/>
            <a:chExt cx="2344103" cy="2370669"/>
          </a:xfrm>
        </p:grpSpPr>
        <p:sp>
          <p:nvSpPr>
            <p:cNvPr id="496" name="Google Shape;496;p26"/>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26"/>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942A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6"/>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text</a:t>
              </a:r>
              <a:endParaRPr sz="1000" b="0" i="0" u="none" strike="noStrike" cap="none">
                <a:solidFill>
                  <a:srgbClr val="FFFFFF"/>
                </a:solidFill>
                <a:latin typeface="Roboto"/>
                <a:ea typeface="Roboto"/>
                <a:cs typeface="Roboto"/>
                <a:sym typeface="Roboto"/>
              </a:endParaRPr>
            </a:p>
          </p:txBody>
        </p:sp>
      </p:grpSp>
      <p:grpSp>
        <p:nvGrpSpPr>
          <p:cNvPr id="499" name="Google Shape;499;p26"/>
          <p:cNvGrpSpPr/>
          <p:nvPr/>
        </p:nvGrpSpPr>
        <p:grpSpPr>
          <a:xfrm>
            <a:off x="4593307" y="804376"/>
            <a:ext cx="2268741" cy="2444000"/>
            <a:chOff x="4593307" y="804376"/>
            <a:chExt cx="2268741" cy="2444000"/>
          </a:xfrm>
        </p:grpSpPr>
        <p:sp>
          <p:nvSpPr>
            <p:cNvPr id="500" name="Google Shape;500;p26"/>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A1C2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26"/>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307AF3"/>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26"/>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author</a:t>
              </a:r>
              <a:endParaRPr sz="1000" b="0" i="0" u="none" strike="noStrike" cap="none">
                <a:solidFill>
                  <a:srgbClr val="FFFFFF"/>
                </a:solidFill>
                <a:latin typeface="Roboto"/>
                <a:ea typeface="Roboto"/>
                <a:cs typeface="Roboto"/>
                <a:sym typeface="Roboto"/>
              </a:endParaRPr>
            </a:p>
          </p:txBody>
        </p:sp>
      </p:grpSp>
      <p:sp>
        <p:nvSpPr>
          <p:cNvPr id="503" name="Google Shape;503;p26"/>
          <p:cNvSpPr txBox="1"/>
          <p:nvPr/>
        </p:nvSpPr>
        <p:spPr>
          <a:xfrm>
            <a:off x="6413400" y="673325"/>
            <a:ext cx="2730600" cy="3471600"/>
          </a:xfrm>
          <a:prstGeom prst="rect">
            <a:avLst/>
          </a:prstGeom>
          <a:noFill/>
          <a:ln>
            <a:noFill/>
          </a:ln>
        </p:spPr>
        <p:txBody>
          <a:bodyPr spcFirstLastPara="1" wrap="square" lIns="91425" tIns="91425" rIns="91425" bIns="91425" anchor="t" anchorCtr="0">
            <a:noAutofit/>
          </a:bodyPr>
          <a:lstStyle/>
          <a:p>
            <a:pPr marL="457200" marR="0" lvl="0" indent="0" algn="l" rtl="0">
              <a:lnSpc>
                <a:spcPct val="80000"/>
              </a:lnSpc>
              <a:spcBef>
                <a:spcPts val="18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Audience</a:t>
            </a:r>
            <a:endParaRPr sz="2400" b="0" i="0" u="none" strike="noStrike" cap="none">
              <a:solidFill>
                <a:schemeClr val="dk1"/>
              </a:solidFill>
              <a:latin typeface="Arial"/>
              <a:ea typeface="Arial"/>
              <a:cs typeface="Arial"/>
              <a:sym typeface="Arial"/>
            </a:endParaRPr>
          </a:p>
          <a:p>
            <a:pPr marL="457200" marR="0" lvl="0" indent="-381000" algn="l" rtl="0">
              <a:lnSpc>
                <a:spcPct val="80000"/>
              </a:lnSpc>
              <a:spcBef>
                <a:spcPts val="18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different knowledge</a:t>
            </a:r>
            <a:endParaRPr sz="2400" b="0" i="0" u="none" strike="noStrike" cap="none">
              <a:solidFill>
                <a:schemeClr val="dk1"/>
              </a:solidFill>
              <a:latin typeface="Arial"/>
              <a:ea typeface="Arial"/>
              <a:cs typeface="Arial"/>
              <a:sym typeface="Arial"/>
            </a:endParaRPr>
          </a:p>
          <a:p>
            <a:pPr marL="457200" marR="0" lvl="0" indent="-3810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assumptions</a:t>
            </a:r>
            <a:endParaRPr sz="2400" b="0" i="0" u="none" strike="noStrike" cap="none">
              <a:solidFill>
                <a:schemeClr val="dk1"/>
              </a:solidFill>
              <a:latin typeface="Arial"/>
              <a:ea typeface="Arial"/>
              <a:cs typeface="Arial"/>
              <a:sym typeface="Arial"/>
            </a:endParaRPr>
          </a:p>
          <a:p>
            <a:pPr marL="457200" marR="0" lvl="0" indent="-3810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values</a:t>
            </a:r>
            <a:endParaRPr sz="2400" b="0" i="0" u="none" strike="noStrike" cap="none">
              <a:solidFill>
                <a:schemeClr val="dk1"/>
              </a:solidFill>
              <a:latin typeface="Arial"/>
              <a:ea typeface="Arial"/>
              <a:cs typeface="Arial"/>
              <a:sym typeface="Arial"/>
            </a:endParaRPr>
          </a:p>
          <a:p>
            <a:pPr marL="457200" marR="0" lvl="0" indent="-3810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culture </a:t>
            </a:r>
            <a:endParaRPr sz="2400" b="0" i="0" u="none" strike="noStrike" cap="none">
              <a:solidFill>
                <a:schemeClr val="dk1"/>
              </a:solidFill>
              <a:latin typeface="Arial"/>
              <a:ea typeface="Arial"/>
              <a:cs typeface="Arial"/>
              <a:sym typeface="Arial"/>
            </a:endParaRPr>
          </a:p>
          <a:p>
            <a:pPr marL="0" marR="0" lvl="0" indent="0" algn="l" rtl="0">
              <a:lnSpc>
                <a:spcPct val="80000"/>
              </a:lnSpc>
              <a:spcBef>
                <a:spcPts val="1800"/>
              </a:spcBef>
              <a:spcAft>
                <a:spcPts val="0"/>
              </a:spcAft>
              <a:buClr>
                <a:schemeClr val="dk2"/>
              </a:buClr>
              <a:buSzPts val="935"/>
              <a:buFont typeface="Arial"/>
              <a:buNone/>
            </a:pPr>
            <a:r>
              <a:rPr lang="en-US" sz="2400" b="0" i="0" u="none" strike="noStrike" cap="none">
                <a:solidFill>
                  <a:schemeClr val="dk1"/>
                </a:solidFill>
                <a:latin typeface="Arial"/>
                <a:ea typeface="Arial"/>
                <a:cs typeface="Arial"/>
                <a:sym typeface="Arial"/>
              </a:rPr>
              <a:t>(Lakoff &amp; Johnson, 1980)</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Common expectations for effective communication</a:t>
            </a:r>
            <a:endParaRPr/>
          </a:p>
        </p:txBody>
      </p:sp>
      <p:sp>
        <p:nvSpPr>
          <p:cNvPr id="510" name="Google Shape;510;p27"/>
          <p:cNvSpPr txBox="1">
            <a:spLocks noGrp="1"/>
          </p:cNvSpPr>
          <p:nvPr>
            <p:ph type="body" idx="1"/>
          </p:nvPr>
        </p:nvSpPr>
        <p:spPr>
          <a:xfrm>
            <a:off x="393200" y="1314075"/>
            <a:ext cx="8357700" cy="3146400"/>
          </a:xfrm>
          <a:prstGeom prst="rect">
            <a:avLst/>
          </a:prstGeom>
          <a:noFill/>
          <a:ln>
            <a:noFill/>
          </a:ln>
        </p:spPr>
        <p:txBody>
          <a:bodyPr spcFirstLastPara="1" wrap="square" lIns="0" tIns="0" rIns="0" bIns="0" anchor="t" anchorCtr="0">
            <a:normAutofit/>
          </a:bodyPr>
          <a:lstStyle/>
          <a:p>
            <a:pPr marL="457200" lvl="0" indent="-381000" algn="l" rtl="0">
              <a:lnSpc>
                <a:spcPct val="100000"/>
              </a:lnSpc>
              <a:spcBef>
                <a:spcPts val="1800"/>
              </a:spcBef>
              <a:spcAft>
                <a:spcPts val="0"/>
              </a:spcAft>
              <a:buSzPts val="2400"/>
              <a:buChar char="●"/>
            </a:pPr>
            <a:r>
              <a:rPr lang="en-US"/>
              <a:t>Speak slowly and enunciate</a:t>
            </a:r>
            <a:endParaRPr/>
          </a:p>
          <a:p>
            <a:pPr marL="457200" lvl="0" indent="-381000" algn="l" rtl="0">
              <a:lnSpc>
                <a:spcPct val="100000"/>
              </a:lnSpc>
              <a:spcBef>
                <a:spcPts val="0"/>
              </a:spcBef>
              <a:spcAft>
                <a:spcPts val="0"/>
              </a:spcAft>
              <a:buSzPts val="2400"/>
              <a:buChar char="●"/>
            </a:pPr>
            <a:r>
              <a:rPr lang="en-US"/>
              <a:t>Eliminate cultural references</a:t>
            </a:r>
            <a:endParaRPr/>
          </a:p>
          <a:p>
            <a:pPr marL="457200" lvl="0" indent="-381000" algn="l" rtl="0">
              <a:lnSpc>
                <a:spcPct val="100000"/>
              </a:lnSpc>
              <a:spcBef>
                <a:spcPts val="0"/>
              </a:spcBef>
              <a:spcAft>
                <a:spcPts val="0"/>
              </a:spcAft>
              <a:buSzPts val="2400"/>
              <a:buChar char="●"/>
            </a:pPr>
            <a:r>
              <a:rPr lang="en-US"/>
              <a:t>Avoid idioms and abbreviations</a:t>
            </a:r>
            <a:endParaRPr/>
          </a:p>
          <a:p>
            <a:pPr marL="457200" lvl="0" indent="-381000" algn="l" rtl="0">
              <a:lnSpc>
                <a:spcPct val="100000"/>
              </a:lnSpc>
              <a:spcBef>
                <a:spcPts val="0"/>
              </a:spcBef>
              <a:spcAft>
                <a:spcPts val="0"/>
              </a:spcAft>
              <a:buSzPts val="2400"/>
              <a:buChar char="●"/>
            </a:pPr>
            <a:r>
              <a:rPr lang="en-US"/>
              <a:t>Pay attention to non-verbal cues</a:t>
            </a:r>
            <a:endParaRPr/>
          </a:p>
          <a:p>
            <a:pPr marL="457200" lvl="0" indent="-381000" algn="l" rtl="0">
              <a:lnSpc>
                <a:spcPct val="100000"/>
              </a:lnSpc>
              <a:spcBef>
                <a:spcPts val="0"/>
              </a:spcBef>
              <a:spcAft>
                <a:spcPts val="0"/>
              </a:spcAft>
              <a:buSzPts val="2400"/>
              <a:buChar char="●"/>
            </a:pPr>
            <a:r>
              <a:rPr lang="en-US"/>
              <a:t>Watch your tone</a:t>
            </a:r>
            <a:endParaRPr/>
          </a:p>
          <a:p>
            <a:pPr marL="457200" lvl="0" indent="-381000" algn="l" rtl="0">
              <a:lnSpc>
                <a:spcPct val="100000"/>
              </a:lnSpc>
              <a:spcBef>
                <a:spcPts val="0"/>
              </a:spcBef>
              <a:spcAft>
                <a:spcPts val="0"/>
              </a:spcAft>
              <a:buSzPts val="2400"/>
              <a:buChar char="●"/>
            </a:pPr>
            <a:r>
              <a:rPr lang="en-US"/>
              <a:t>Practice active listening</a:t>
            </a:r>
            <a:endParaRPr/>
          </a:p>
        </p:txBody>
      </p:sp>
      <p:sp>
        <p:nvSpPr>
          <p:cNvPr id="511" name="Google Shape;511;p27"/>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a:t>
            </a:r>
            <a:r>
              <a:rPr lang="en-US" sz="2200"/>
              <a:t>King &amp; Bailey, 2021; Bullock &amp; Sanchez, 2021, Emerson, 2021)</a:t>
            </a:r>
            <a:endParaRPr sz="2200"/>
          </a:p>
        </p:txBody>
      </p:sp>
      <p:pic>
        <p:nvPicPr>
          <p:cNvPr id="512" name="Google Shape;512;p27"/>
          <p:cNvPicPr preferRelativeResize="0"/>
          <p:nvPr/>
        </p:nvPicPr>
        <p:blipFill rotWithShape="1">
          <a:blip r:embed="rId3">
            <a:alphaModFix/>
          </a:blip>
          <a:srcRect/>
          <a:stretch/>
        </p:blipFill>
        <p:spPr>
          <a:xfrm>
            <a:off x="5507300" y="2070250"/>
            <a:ext cx="3636700" cy="2598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Consider this</a:t>
            </a:r>
            <a:endParaRPr/>
          </a:p>
        </p:txBody>
      </p:sp>
      <p:sp>
        <p:nvSpPr>
          <p:cNvPr id="315" name="Google Shape;315;p2"/>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0"/>
              </a:spcAft>
              <a:buSzPts val="2400"/>
              <a:buNone/>
            </a:pPr>
            <a:r>
              <a:rPr lang="en-US"/>
              <a:t>When you request for support from someone and they say “I’ll think about it.” What does it mean?</a:t>
            </a:r>
            <a:endParaRPr/>
          </a:p>
          <a:p>
            <a:pPr marL="457200" lvl="0" indent="-381000" algn="l" rtl="0">
              <a:lnSpc>
                <a:spcPct val="100000"/>
              </a:lnSpc>
              <a:spcBef>
                <a:spcPts val="1800"/>
              </a:spcBef>
              <a:spcAft>
                <a:spcPts val="0"/>
              </a:spcAft>
              <a:buSzPts val="2400"/>
              <a:buChar char="●"/>
            </a:pPr>
            <a:r>
              <a:rPr lang="en-US"/>
              <a:t>Possible meaning 1</a:t>
            </a:r>
            <a:endParaRPr/>
          </a:p>
          <a:p>
            <a:pPr marL="457200" lvl="0" indent="-381000" algn="l" rtl="0">
              <a:lnSpc>
                <a:spcPct val="100000"/>
              </a:lnSpc>
              <a:spcBef>
                <a:spcPts val="0"/>
              </a:spcBef>
              <a:spcAft>
                <a:spcPts val="0"/>
              </a:spcAft>
              <a:buSzPts val="2400"/>
              <a:buChar char="●"/>
            </a:pPr>
            <a:r>
              <a:rPr lang="en-US"/>
              <a:t>Possible meaning 2</a:t>
            </a:r>
            <a:endParaRPr/>
          </a:p>
        </p:txBody>
      </p:sp>
      <p:pic>
        <p:nvPicPr>
          <p:cNvPr id="316" name="Google Shape;316;p2" descr="Mindset,idea,man, Think, Laying Free Stock Photo - Public Domain ..."/>
          <p:cNvPicPr preferRelativeResize="0"/>
          <p:nvPr/>
        </p:nvPicPr>
        <p:blipFill rotWithShape="1">
          <a:blip r:embed="rId3">
            <a:alphaModFix/>
          </a:blip>
          <a:srcRect/>
          <a:stretch/>
        </p:blipFill>
        <p:spPr>
          <a:xfrm>
            <a:off x="6097350" y="1664675"/>
            <a:ext cx="2999699" cy="2999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9"/>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Fostering effective intercultural communication</a:t>
            </a:r>
            <a:endParaRPr/>
          </a:p>
          <a:p>
            <a:pPr marL="0" lvl="0" indent="0" algn="l" rtl="0">
              <a:lnSpc>
                <a:spcPct val="90000"/>
              </a:lnSpc>
              <a:spcBef>
                <a:spcPts val="0"/>
              </a:spcBef>
              <a:spcAft>
                <a:spcPts val="0"/>
              </a:spcAft>
              <a:buSzPts val="3000"/>
              <a:buNone/>
            </a:pPr>
            <a:endParaRPr/>
          </a:p>
        </p:txBody>
      </p:sp>
      <p:sp>
        <p:nvSpPr>
          <p:cNvPr id="519" name="Google Shape;519;p29"/>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457200" lvl="0" indent="-457200" algn="l" rtl="0">
              <a:lnSpc>
                <a:spcPct val="100000"/>
              </a:lnSpc>
              <a:spcBef>
                <a:spcPts val="1800"/>
              </a:spcBef>
              <a:spcAft>
                <a:spcPts val="0"/>
              </a:spcAft>
              <a:buSzPts val="5200"/>
              <a:buAutoNum type="arabicPeriod"/>
            </a:pPr>
            <a:r>
              <a:rPr lang="en-US" sz="5200"/>
              <a:t>Attitudes</a:t>
            </a:r>
            <a:endParaRPr sz="5200"/>
          </a:p>
          <a:p>
            <a:pPr marL="457200" lvl="0" indent="-457200" algn="l" rtl="0">
              <a:lnSpc>
                <a:spcPct val="100000"/>
              </a:lnSpc>
              <a:spcBef>
                <a:spcPts val="0"/>
              </a:spcBef>
              <a:spcAft>
                <a:spcPts val="0"/>
              </a:spcAft>
              <a:buSzPts val="5200"/>
              <a:buAutoNum type="arabicPeriod"/>
            </a:pPr>
            <a:r>
              <a:rPr lang="en-US" sz="5200"/>
              <a:t>Knowledge</a:t>
            </a:r>
            <a:endParaRPr sz="5200"/>
          </a:p>
          <a:p>
            <a:pPr marL="457200" lvl="0" indent="-457200" algn="l" rtl="0">
              <a:lnSpc>
                <a:spcPct val="100000"/>
              </a:lnSpc>
              <a:spcBef>
                <a:spcPts val="0"/>
              </a:spcBef>
              <a:spcAft>
                <a:spcPts val="0"/>
              </a:spcAft>
              <a:buSzPts val="5200"/>
              <a:buAutoNum type="arabicPeriod"/>
            </a:pPr>
            <a:r>
              <a:rPr lang="en-US" sz="5200"/>
              <a:t>Skills</a:t>
            </a:r>
            <a:endParaRPr sz="5200"/>
          </a:p>
        </p:txBody>
      </p:sp>
      <p:sp>
        <p:nvSpPr>
          <p:cNvPr id="520" name="Google Shape;520;p29"/>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Based on Deardoff (2008)</a:t>
            </a:r>
            <a:endParaRPr/>
          </a:p>
        </p:txBody>
      </p:sp>
      <p:pic>
        <p:nvPicPr>
          <p:cNvPr id="521" name="Google Shape;521;p29"/>
          <p:cNvPicPr preferRelativeResize="0"/>
          <p:nvPr/>
        </p:nvPicPr>
        <p:blipFill rotWithShape="1">
          <a:blip r:embed="rId3">
            <a:alphaModFix/>
          </a:blip>
          <a:srcRect/>
          <a:stretch/>
        </p:blipFill>
        <p:spPr>
          <a:xfrm>
            <a:off x="4206600" y="1501700"/>
            <a:ext cx="4937400" cy="2616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0"/>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Attitudes</a:t>
            </a:r>
            <a:endParaRPr/>
          </a:p>
        </p:txBody>
      </p:sp>
      <p:sp>
        <p:nvSpPr>
          <p:cNvPr id="528" name="Google Shape;528;p30"/>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2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Bring the attitudes of </a:t>
            </a:r>
            <a:r>
              <a:rPr lang="en-US" sz="4100">
                <a:solidFill>
                  <a:schemeClr val="dk2"/>
                </a:solidFill>
                <a:highlight>
                  <a:srgbClr val="FFFF00"/>
                </a:highlight>
                <a:latin typeface="Calibri"/>
                <a:ea typeface="Calibri"/>
                <a:cs typeface="Calibri"/>
                <a:sym typeface="Calibri"/>
              </a:rPr>
              <a:t>respect</a:t>
            </a:r>
            <a:r>
              <a:rPr lang="en-US" sz="1200">
                <a:solidFill>
                  <a:schemeClr val="dk2"/>
                </a:solidFill>
                <a:latin typeface="Calibri"/>
                <a:ea typeface="Calibri"/>
                <a:cs typeface="Calibri"/>
                <a:sym typeface="Calibri"/>
              </a:rPr>
              <a:t>, </a:t>
            </a:r>
            <a:r>
              <a:rPr lang="en-US" sz="4100">
                <a:solidFill>
                  <a:schemeClr val="dk2"/>
                </a:solidFill>
                <a:latin typeface="Calibri"/>
                <a:ea typeface="Calibri"/>
                <a:cs typeface="Calibri"/>
                <a:sym typeface="Calibri"/>
              </a:rPr>
              <a:t>openness</a:t>
            </a:r>
            <a:r>
              <a:rPr lang="en-US" sz="1200">
                <a:solidFill>
                  <a:schemeClr val="dk2"/>
                </a:solidFill>
                <a:latin typeface="Calibri"/>
                <a:ea typeface="Calibri"/>
                <a:cs typeface="Calibri"/>
                <a:sym typeface="Calibri"/>
              </a:rPr>
              <a:t>, </a:t>
            </a:r>
            <a:r>
              <a:rPr lang="en-US" sz="4100">
                <a:solidFill>
                  <a:schemeClr val="dk2"/>
                </a:solidFill>
                <a:highlight>
                  <a:srgbClr val="E6B8AF"/>
                </a:highlight>
                <a:latin typeface="Calibri"/>
                <a:ea typeface="Calibri"/>
                <a:cs typeface="Calibri"/>
                <a:sym typeface="Calibri"/>
              </a:rPr>
              <a:t>humility</a:t>
            </a:r>
            <a:r>
              <a:rPr lang="en-US" sz="1200">
                <a:solidFill>
                  <a:schemeClr val="dk2"/>
                </a:solidFill>
                <a:latin typeface="Calibri"/>
                <a:ea typeface="Calibri"/>
                <a:cs typeface="Calibri"/>
                <a:sym typeface="Calibri"/>
              </a:rPr>
              <a:t>, and </a:t>
            </a:r>
            <a:r>
              <a:rPr lang="en-US" sz="4100">
                <a:solidFill>
                  <a:schemeClr val="dk2"/>
                </a:solidFill>
                <a:highlight>
                  <a:srgbClr val="00FF00"/>
                </a:highlight>
                <a:latin typeface="Calibri"/>
                <a:ea typeface="Calibri"/>
                <a:cs typeface="Calibri"/>
                <a:sym typeface="Calibri"/>
              </a:rPr>
              <a:t>curiosity</a:t>
            </a:r>
            <a:r>
              <a:rPr lang="en-US" sz="1200">
                <a:solidFill>
                  <a:schemeClr val="dk2"/>
                </a:solidFill>
                <a:latin typeface="Calibri"/>
                <a:ea typeface="Calibri"/>
                <a:cs typeface="Calibri"/>
                <a:sym typeface="Calibri"/>
              </a:rPr>
              <a:t> to the conversation with other people. </a:t>
            </a:r>
            <a:endParaRPr sz="1200">
              <a:solidFill>
                <a:schemeClr val="dk2"/>
              </a:solidFill>
              <a:latin typeface="Calibri"/>
              <a:ea typeface="Calibri"/>
              <a:cs typeface="Calibri"/>
              <a:sym typeface="Calibri"/>
            </a:endParaRPr>
          </a:p>
          <a:p>
            <a:pPr marL="0" lvl="0" indent="0" algn="l" rtl="0">
              <a:lnSpc>
                <a:spcPct val="100000"/>
              </a:lnSpc>
              <a:spcBef>
                <a:spcPts val="1800"/>
              </a:spcBef>
              <a:spcAft>
                <a:spcPts val="600"/>
              </a:spcAft>
              <a:buSzPts val="2400"/>
              <a:buNone/>
            </a:pPr>
            <a:endParaRPr/>
          </a:p>
        </p:txBody>
      </p:sp>
      <p:pic>
        <p:nvPicPr>
          <p:cNvPr id="529" name="Google Shape;529;p30"/>
          <p:cNvPicPr preferRelativeResize="0"/>
          <p:nvPr/>
        </p:nvPicPr>
        <p:blipFill rotWithShape="1">
          <a:blip r:embed="rId3">
            <a:alphaModFix/>
          </a:blip>
          <a:srcRect/>
          <a:stretch/>
        </p:blipFill>
        <p:spPr>
          <a:xfrm>
            <a:off x="-6" y="0"/>
            <a:ext cx="1973580" cy="1314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200"/>
              </a:spcBef>
              <a:spcAft>
                <a:spcPts val="1200"/>
              </a:spcAft>
              <a:buClr>
                <a:schemeClr val="dk2"/>
              </a:buClr>
              <a:buSzPts val="1100"/>
              <a:buFont typeface="Arial"/>
              <a:buNone/>
            </a:pPr>
            <a:r>
              <a:rPr lang="en-US" b="0">
                <a:solidFill>
                  <a:schemeClr val="dk2"/>
                </a:solidFill>
                <a:latin typeface="Calibri"/>
                <a:ea typeface="Calibri"/>
                <a:cs typeface="Calibri"/>
                <a:sym typeface="Calibri"/>
              </a:rPr>
              <a:t>Knowledge</a:t>
            </a:r>
            <a:endParaRPr/>
          </a:p>
        </p:txBody>
      </p:sp>
      <p:sp>
        <p:nvSpPr>
          <p:cNvPr id="536" name="Google Shape;536;p31"/>
          <p:cNvSpPr txBox="1">
            <a:spLocks noGrp="1"/>
          </p:cNvSpPr>
          <p:nvPr>
            <p:ph type="body" idx="1"/>
          </p:nvPr>
        </p:nvSpPr>
        <p:spPr>
          <a:xfrm>
            <a:off x="304800" y="673325"/>
            <a:ext cx="8571600" cy="4010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1200"/>
              </a:spcBef>
              <a:spcAft>
                <a:spcPts val="0"/>
              </a:spcAft>
              <a:buSzPts val="605"/>
              <a:buNone/>
            </a:pPr>
            <a:r>
              <a:rPr lang="en-US" sz="1560">
                <a:solidFill>
                  <a:schemeClr val="dk2"/>
                </a:solidFill>
                <a:latin typeface="Calibri"/>
                <a:ea typeface="Calibri"/>
                <a:cs typeface="Calibri"/>
                <a:sym typeface="Calibri"/>
              </a:rPr>
              <a:t>Acquire fundamental knowledge of intercultural communication to communicate across cultures with confidence and humility. </a:t>
            </a:r>
            <a:endParaRPr sz="1560">
              <a:solidFill>
                <a:schemeClr val="dk2"/>
              </a:solidFill>
              <a:latin typeface="Calibri"/>
              <a:ea typeface="Calibri"/>
              <a:cs typeface="Calibri"/>
              <a:sym typeface="Calibri"/>
            </a:endParaRPr>
          </a:p>
          <a:p>
            <a:pPr marL="457200" lvl="0" indent="-346710" algn="l" rtl="0">
              <a:lnSpc>
                <a:spcPct val="115000"/>
              </a:lnSpc>
              <a:spcBef>
                <a:spcPts val="120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elements of culture</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enculturation</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acculturation </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cultural or cross-cultural awareness </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cultural identity </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culture bump </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culture shock</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cultural dimensions</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Intercultural communication through the lens of constructivism</a:t>
            </a:r>
            <a:endParaRPr sz="1860">
              <a:solidFill>
                <a:schemeClr val="dk2"/>
              </a:solidFill>
              <a:latin typeface="Calibri"/>
              <a:ea typeface="Calibri"/>
              <a:cs typeface="Calibri"/>
              <a:sym typeface="Calibri"/>
            </a:endParaRPr>
          </a:p>
          <a:p>
            <a:pPr marL="457200" lvl="0" indent="-346710" algn="l" rtl="0">
              <a:lnSpc>
                <a:spcPct val="115000"/>
              </a:lnSpc>
              <a:spcBef>
                <a:spcPts val="0"/>
              </a:spcBef>
              <a:spcAft>
                <a:spcPts val="0"/>
              </a:spcAft>
              <a:buClr>
                <a:schemeClr val="dk2"/>
              </a:buClr>
              <a:buSzPts val="1860"/>
              <a:buFont typeface="Calibri"/>
              <a:buChar char="●"/>
            </a:pPr>
            <a:r>
              <a:rPr lang="en-US" sz="1860">
                <a:solidFill>
                  <a:schemeClr val="dk2"/>
                </a:solidFill>
                <a:latin typeface="Calibri"/>
                <a:ea typeface="Calibri"/>
                <a:cs typeface="Calibri"/>
                <a:sym typeface="Calibri"/>
              </a:rPr>
              <a:t>cultural humility, elements of intercultural competence</a:t>
            </a:r>
            <a:endParaRPr sz="1860">
              <a:solidFill>
                <a:schemeClr val="dk2"/>
              </a:solidFill>
              <a:latin typeface="Calibri"/>
              <a:ea typeface="Calibri"/>
              <a:cs typeface="Calibri"/>
              <a:sym typeface="Calibri"/>
            </a:endParaRPr>
          </a:p>
          <a:p>
            <a:pPr marL="0" lvl="0" indent="0" algn="l" rtl="0">
              <a:lnSpc>
                <a:spcPct val="80000"/>
              </a:lnSpc>
              <a:spcBef>
                <a:spcPts val="1800"/>
              </a:spcBef>
              <a:spcAft>
                <a:spcPts val="0"/>
              </a:spcAft>
              <a:buClr>
                <a:schemeClr val="dk2"/>
              </a:buClr>
              <a:buSzPts val="605"/>
              <a:buFont typeface="Arial"/>
              <a:buNone/>
            </a:pPr>
            <a:endParaRPr sz="1920"/>
          </a:p>
          <a:p>
            <a:pPr marL="0" lvl="0" indent="0" algn="l" rtl="0">
              <a:lnSpc>
                <a:spcPct val="80000"/>
              </a:lnSpc>
              <a:spcBef>
                <a:spcPts val="1800"/>
              </a:spcBef>
              <a:spcAft>
                <a:spcPts val="600"/>
              </a:spcAft>
              <a:buSzPts val="605"/>
              <a:buNone/>
            </a:pPr>
            <a:endParaRPr sz="1920"/>
          </a:p>
        </p:txBody>
      </p:sp>
      <p:pic>
        <p:nvPicPr>
          <p:cNvPr id="537" name="Google Shape;537;p31"/>
          <p:cNvPicPr preferRelativeResize="0"/>
          <p:nvPr/>
        </p:nvPicPr>
        <p:blipFill rotWithShape="1">
          <a:blip r:embed="rId3">
            <a:alphaModFix/>
          </a:blip>
          <a:srcRect/>
          <a:stretch/>
        </p:blipFill>
        <p:spPr>
          <a:xfrm>
            <a:off x="4659150" y="1156025"/>
            <a:ext cx="4484849" cy="2575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2"/>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Skills</a:t>
            </a:r>
            <a:endParaRPr/>
          </a:p>
        </p:txBody>
      </p:sp>
      <p:sp>
        <p:nvSpPr>
          <p:cNvPr id="544" name="Google Shape;544;p32"/>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fontScale="85000" lnSpcReduction="20000"/>
          </a:bodyPr>
          <a:lstStyle/>
          <a:p>
            <a:pPr marL="457200" lvl="0" indent="-378106" algn="l" rtl="0">
              <a:lnSpc>
                <a:spcPct val="100000"/>
              </a:lnSpc>
              <a:spcBef>
                <a:spcPts val="1200"/>
              </a:spcBef>
              <a:spcAft>
                <a:spcPts val="0"/>
              </a:spcAft>
              <a:buClr>
                <a:schemeClr val="dk2"/>
              </a:buClr>
              <a:buSzPct val="100000"/>
              <a:buFont typeface="Calibri"/>
              <a:buChar char="●"/>
            </a:pPr>
            <a:r>
              <a:rPr lang="en-US" sz="2769">
                <a:solidFill>
                  <a:schemeClr val="dk2"/>
                </a:solidFill>
                <a:latin typeface="Calibri"/>
                <a:ea typeface="Calibri"/>
                <a:cs typeface="Calibri"/>
                <a:sym typeface="Calibri"/>
              </a:rPr>
              <a:t>Practicing active listening</a:t>
            </a:r>
            <a:endParaRPr sz="2769">
              <a:solidFill>
                <a:schemeClr val="dk2"/>
              </a:solidFill>
              <a:latin typeface="Calibri"/>
              <a:ea typeface="Calibri"/>
              <a:cs typeface="Calibri"/>
              <a:sym typeface="Calibri"/>
            </a:endParaRPr>
          </a:p>
          <a:p>
            <a:pPr marL="457200" lvl="0" indent="-378106" algn="l" rtl="0">
              <a:lnSpc>
                <a:spcPct val="100000"/>
              </a:lnSpc>
              <a:spcBef>
                <a:spcPts val="0"/>
              </a:spcBef>
              <a:spcAft>
                <a:spcPts val="0"/>
              </a:spcAft>
              <a:buClr>
                <a:schemeClr val="dk2"/>
              </a:buClr>
              <a:buSzPct val="100000"/>
              <a:buFont typeface="Calibri"/>
              <a:buChar char="●"/>
            </a:pPr>
            <a:r>
              <a:rPr lang="en-US" sz="2769">
                <a:solidFill>
                  <a:schemeClr val="dk2"/>
                </a:solidFill>
                <a:latin typeface="Calibri"/>
                <a:ea typeface="Calibri"/>
                <a:cs typeface="Calibri"/>
                <a:sym typeface="Calibri"/>
              </a:rPr>
              <a:t>Employing linguistic brevity and clarity (simple, short words, sentences, and questions; limited use of abbreviations, jargons, and idiomatic expressions) </a:t>
            </a:r>
            <a:endParaRPr sz="2769">
              <a:solidFill>
                <a:schemeClr val="dk2"/>
              </a:solidFill>
              <a:latin typeface="Calibri"/>
              <a:ea typeface="Calibri"/>
              <a:cs typeface="Calibri"/>
              <a:sym typeface="Calibri"/>
            </a:endParaRPr>
          </a:p>
          <a:p>
            <a:pPr marL="457200" lvl="0" indent="-378106" algn="l" rtl="0">
              <a:lnSpc>
                <a:spcPct val="100000"/>
              </a:lnSpc>
              <a:spcBef>
                <a:spcPts val="0"/>
              </a:spcBef>
              <a:spcAft>
                <a:spcPts val="0"/>
              </a:spcAft>
              <a:buClr>
                <a:schemeClr val="dk2"/>
              </a:buClr>
              <a:buSzPct val="100000"/>
              <a:buFont typeface="Calibri"/>
              <a:buChar char="●"/>
            </a:pPr>
            <a:r>
              <a:rPr lang="en-US" sz="2769">
                <a:solidFill>
                  <a:schemeClr val="dk2"/>
                </a:solidFill>
                <a:latin typeface="Calibri"/>
                <a:ea typeface="Calibri"/>
                <a:cs typeface="Calibri"/>
                <a:sym typeface="Calibri"/>
              </a:rPr>
              <a:t>Putting an emphasis on comprehension (summarizing key points to ensure interlocutors fully understand them and prompting interlocutors to relay the message received to ensure accuracy of the massage)</a:t>
            </a:r>
            <a:endParaRPr sz="2769">
              <a:solidFill>
                <a:schemeClr val="dk2"/>
              </a:solidFill>
              <a:latin typeface="Calibri"/>
              <a:ea typeface="Calibri"/>
              <a:cs typeface="Calibri"/>
              <a:sym typeface="Calibri"/>
            </a:endParaRPr>
          </a:p>
          <a:p>
            <a:pPr marL="457200" lvl="0" indent="-378106" algn="l" rtl="0">
              <a:lnSpc>
                <a:spcPct val="100000"/>
              </a:lnSpc>
              <a:spcBef>
                <a:spcPts val="0"/>
              </a:spcBef>
              <a:spcAft>
                <a:spcPts val="0"/>
              </a:spcAft>
              <a:buClr>
                <a:schemeClr val="dk2"/>
              </a:buClr>
              <a:buSzPct val="100000"/>
              <a:buFont typeface="Calibri"/>
              <a:buChar char="●"/>
            </a:pPr>
            <a:r>
              <a:rPr lang="en-US" sz="2769">
                <a:solidFill>
                  <a:schemeClr val="dk2"/>
                </a:solidFill>
                <a:latin typeface="Calibri"/>
                <a:ea typeface="Calibri"/>
                <a:cs typeface="Calibri"/>
                <a:sym typeface="Calibri"/>
              </a:rPr>
              <a:t>Embracing exploration and explanation of cultural differences</a:t>
            </a:r>
            <a:endParaRPr sz="3968"/>
          </a:p>
        </p:txBody>
      </p:sp>
      <p:sp>
        <p:nvSpPr>
          <p:cNvPr id="545" name="Google Shape;545;p32"/>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200"/>
              </a:spcBef>
              <a:spcAft>
                <a:spcPts val="1200"/>
              </a:spcAft>
              <a:buClr>
                <a:schemeClr val="dk2"/>
              </a:buClr>
              <a:buSzPts val="1100"/>
              <a:buFont typeface="Arial"/>
              <a:buNone/>
            </a:pPr>
            <a:r>
              <a:rPr lang="en-US" sz="1200">
                <a:solidFill>
                  <a:schemeClr val="dk2"/>
                </a:solidFill>
                <a:latin typeface="Calibri"/>
                <a:ea typeface="Calibri"/>
                <a:cs typeface="Calibri"/>
                <a:sym typeface="Calibri"/>
              </a:rPr>
              <a:t>Sharpen intercultural communication skills via </a:t>
            </a:r>
            <a:endParaRPr/>
          </a:p>
        </p:txBody>
      </p:sp>
      <p:pic>
        <p:nvPicPr>
          <p:cNvPr id="546" name="Google Shape;546;p32"/>
          <p:cNvPicPr preferRelativeResize="0"/>
          <p:nvPr/>
        </p:nvPicPr>
        <p:blipFill rotWithShape="1">
          <a:blip r:embed="rId3">
            <a:alphaModFix/>
          </a:blip>
          <a:srcRect/>
          <a:stretch/>
        </p:blipFill>
        <p:spPr>
          <a:xfrm>
            <a:off x="6977925" y="96650"/>
            <a:ext cx="2166077" cy="14436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3"/>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Fostering effective intercultural communication</a:t>
            </a:r>
            <a:endParaRPr/>
          </a:p>
          <a:p>
            <a:pPr marL="0" lvl="0" indent="0" algn="l" rtl="0">
              <a:lnSpc>
                <a:spcPct val="90000"/>
              </a:lnSpc>
              <a:spcBef>
                <a:spcPts val="0"/>
              </a:spcBef>
              <a:spcAft>
                <a:spcPts val="0"/>
              </a:spcAft>
              <a:buSzPts val="3000"/>
              <a:buNone/>
            </a:pPr>
            <a:endParaRPr/>
          </a:p>
        </p:txBody>
      </p:sp>
      <p:sp>
        <p:nvSpPr>
          <p:cNvPr id="553" name="Google Shape;553;p33"/>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2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Bring the </a:t>
            </a:r>
            <a:r>
              <a:rPr lang="en-US" sz="1800">
                <a:solidFill>
                  <a:srgbClr val="FF0000"/>
                </a:solidFill>
                <a:latin typeface="Calibri"/>
                <a:ea typeface="Calibri"/>
                <a:cs typeface="Calibri"/>
                <a:sym typeface="Calibri"/>
              </a:rPr>
              <a:t>attitudes</a:t>
            </a:r>
            <a:r>
              <a:rPr lang="en-US" sz="1800">
                <a:solidFill>
                  <a:schemeClr val="dk2"/>
                </a:solidFill>
                <a:latin typeface="Calibri"/>
                <a:ea typeface="Calibri"/>
                <a:cs typeface="Calibri"/>
                <a:sym typeface="Calibri"/>
              </a:rPr>
              <a:t> of respect, openness, and curiosity to the conversation with people of diverse backgrounds. </a:t>
            </a:r>
            <a:endParaRPr sz="1800">
              <a:solidFill>
                <a:schemeClr val="dk2"/>
              </a:solidFill>
              <a:latin typeface="Calibri"/>
              <a:ea typeface="Calibri"/>
              <a:cs typeface="Calibri"/>
              <a:sym typeface="Calibri"/>
            </a:endParaRPr>
          </a:p>
          <a:p>
            <a:pPr marL="457200" lvl="0" indent="-342900" algn="l" rtl="0">
              <a:lnSpc>
                <a:spcPct val="10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Acquire fundamental </a:t>
            </a:r>
            <a:r>
              <a:rPr lang="en-US" sz="1800">
                <a:solidFill>
                  <a:schemeClr val="lt1"/>
                </a:solidFill>
                <a:latin typeface="Calibri"/>
                <a:ea typeface="Calibri"/>
                <a:cs typeface="Calibri"/>
                <a:sym typeface="Calibri"/>
              </a:rPr>
              <a:t>knowledge</a:t>
            </a:r>
            <a:r>
              <a:rPr lang="en-US" sz="1800">
                <a:solidFill>
                  <a:schemeClr val="dk2"/>
                </a:solidFill>
                <a:latin typeface="Calibri"/>
                <a:ea typeface="Calibri"/>
                <a:cs typeface="Calibri"/>
                <a:sym typeface="Calibri"/>
              </a:rPr>
              <a:t> of intercultural communication to communicate across cultures with confidence and humility. </a:t>
            </a:r>
            <a:endParaRPr sz="1800">
              <a:solidFill>
                <a:schemeClr val="dk2"/>
              </a:solidFill>
              <a:latin typeface="Calibri"/>
              <a:ea typeface="Calibri"/>
              <a:cs typeface="Calibri"/>
              <a:sym typeface="Calibri"/>
            </a:endParaRPr>
          </a:p>
          <a:p>
            <a:pPr marL="457200" lvl="0" indent="-342900" algn="l" rtl="0">
              <a:lnSpc>
                <a:spcPct val="10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Sharpen intercultural communication </a:t>
            </a:r>
            <a:r>
              <a:rPr lang="en-US" sz="1800">
                <a:solidFill>
                  <a:srgbClr val="3C78D8"/>
                </a:solidFill>
                <a:latin typeface="Calibri"/>
                <a:ea typeface="Calibri"/>
                <a:cs typeface="Calibri"/>
                <a:sym typeface="Calibri"/>
              </a:rPr>
              <a:t>skills</a:t>
            </a:r>
            <a:r>
              <a:rPr lang="en-US" sz="1800">
                <a:solidFill>
                  <a:schemeClr val="dk2"/>
                </a:solidFill>
                <a:latin typeface="Calibri"/>
                <a:ea typeface="Calibri"/>
                <a:cs typeface="Calibri"/>
                <a:sym typeface="Calibri"/>
              </a:rPr>
              <a:t> via active</a:t>
            </a:r>
            <a:r>
              <a:rPr lang="en-US" sz="1800">
                <a:solidFill>
                  <a:schemeClr val="dk2"/>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listening</a:t>
            </a:r>
            <a:r>
              <a:rPr lang="en-US" sz="1800">
                <a:solidFill>
                  <a:schemeClr val="dk2"/>
                </a:solidFill>
                <a:latin typeface="Calibri"/>
                <a:ea typeface="Calibri"/>
                <a:cs typeface="Calibri"/>
                <a:sym typeface="Calibri"/>
              </a:rPr>
              <a:t>, linguistic brevity and clarity (simple, short words, sentences, and questions; limited use of abbreviations, jargons, and idiomatic expressions), emphasis on comprehension (summarizing key points to ensure interlocutors fully understand them and prompting interlocutors to relay the message received to ensure accuracy of the massage), exploration and explanation of cultural differences.</a:t>
            </a:r>
            <a:endParaRPr sz="3000"/>
          </a:p>
        </p:txBody>
      </p:sp>
      <p:sp>
        <p:nvSpPr>
          <p:cNvPr id="554" name="Google Shape;554;p33"/>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Recap</a:t>
            </a:r>
            <a:endParaRPr/>
          </a:p>
        </p:txBody>
      </p:sp>
      <p:pic>
        <p:nvPicPr>
          <p:cNvPr id="555" name="Google Shape;555;p33"/>
          <p:cNvPicPr preferRelativeResize="0"/>
          <p:nvPr/>
        </p:nvPicPr>
        <p:blipFill rotWithShape="1">
          <a:blip r:embed="rId4">
            <a:alphaModFix/>
          </a:blip>
          <a:srcRect/>
          <a:stretch/>
        </p:blipFill>
        <p:spPr>
          <a:xfrm>
            <a:off x="7062450" y="3757550"/>
            <a:ext cx="2081550" cy="1385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4"/>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References</a:t>
            </a:r>
            <a:endParaRPr/>
          </a:p>
        </p:txBody>
      </p:sp>
      <p:sp>
        <p:nvSpPr>
          <p:cNvPr id="562" name="Google Shape;562;p34"/>
          <p:cNvSpPr txBox="1">
            <a:spLocks noGrp="1"/>
          </p:cNvSpPr>
          <p:nvPr>
            <p:ph type="body" idx="1"/>
          </p:nvPr>
        </p:nvSpPr>
        <p:spPr>
          <a:xfrm>
            <a:off x="334525" y="735973"/>
            <a:ext cx="8416500" cy="3577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US" sz="1200">
                <a:solidFill>
                  <a:schemeClr val="dk2"/>
                </a:solidFill>
                <a:latin typeface="Calibri"/>
                <a:ea typeface="Calibri"/>
                <a:cs typeface="Calibri"/>
                <a:sym typeface="Calibri"/>
              </a:rPr>
              <a:t>Allen, S. (2018). Creative diversity: promoting interculturality in Australian pathways to higher education. Journal of International Students, 8(1), 251-273.</a:t>
            </a:r>
            <a:endParaRPr sz="120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2"/>
              </a:buClr>
              <a:buSzPts val="1100"/>
              <a:buFont typeface="Arial"/>
              <a:buNone/>
            </a:pPr>
            <a:r>
              <a:rPr lang="en-US" sz="1200">
                <a:solidFill>
                  <a:schemeClr val="dk2"/>
                </a:solidFill>
                <a:latin typeface="Calibri"/>
                <a:ea typeface="Calibri"/>
                <a:cs typeface="Calibri"/>
                <a:sym typeface="Calibri"/>
              </a:rPr>
              <a:t>Altarriba, J., &amp; Basnight-Brown, D. (2022). The Psychology of Communication: The Interplay Between Language and Culture Through Time. </a:t>
            </a:r>
            <a:r>
              <a:rPr lang="en-US" sz="1200" i="1">
                <a:solidFill>
                  <a:schemeClr val="dk2"/>
                </a:solidFill>
                <a:latin typeface="Calibri"/>
                <a:ea typeface="Calibri"/>
                <a:cs typeface="Calibri"/>
                <a:sym typeface="Calibri"/>
              </a:rPr>
              <a:t>Journal of Cross-Cultural Psychology</a:t>
            </a:r>
            <a:r>
              <a:rPr lang="en-US" sz="1200">
                <a:solidFill>
                  <a:schemeClr val="dk2"/>
                </a:solidFill>
                <a:latin typeface="Calibri"/>
                <a:ea typeface="Calibri"/>
                <a:cs typeface="Calibri"/>
                <a:sym typeface="Calibri"/>
              </a:rPr>
              <a:t>, </a:t>
            </a:r>
            <a:r>
              <a:rPr lang="en-US" sz="1200" i="1">
                <a:solidFill>
                  <a:schemeClr val="dk2"/>
                </a:solidFill>
                <a:latin typeface="Calibri"/>
                <a:ea typeface="Calibri"/>
                <a:cs typeface="Calibri"/>
                <a:sym typeface="Calibri"/>
              </a:rPr>
              <a:t>53</a:t>
            </a:r>
            <a:r>
              <a:rPr lang="en-US" sz="1200">
                <a:solidFill>
                  <a:schemeClr val="dk2"/>
                </a:solidFill>
                <a:latin typeface="Calibri"/>
                <a:ea typeface="Calibri"/>
                <a:cs typeface="Calibri"/>
                <a:sym typeface="Calibri"/>
              </a:rPr>
              <a:t>(7-8), 860-874. </a:t>
            </a:r>
            <a:r>
              <a:rPr lang="en-US" sz="1200"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https://doi.org/10.1177/00220221221114046</a:t>
            </a:r>
            <a:endParaRPr sz="120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2"/>
              </a:buClr>
              <a:buSzPts val="1100"/>
              <a:buFont typeface="Arial"/>
              <a:buNone/>
            </a:pPr>
            <a:r>
              <a:rPr lang="en-US" sz="1200">
                <a:solidFill>
                  <a:schemeClr val="dk2"/>
                </a:solidFill>
                <a:latin typeface="Calibri"/>
                <a:ea typeface="Calibri"/>
                <a:cs typeface="Calibri"/>
                <a:sym typeface="Calibri"/>
              </a:rPr>
              <a:t>Arends, R. I. (1998). </a:t>
            </a:r>
            <a:r>
              <a:rPr lang="en-US" sz="1200" i="1">
                <a:solidFill>
                  <a:schemeClr val="dk2"/>
                </a:solidFill>
                <a:latin typeface="Calibri"/>
                <a:ea typeface="Calibri"/>
                <a:cs typeface="Calibri"/>
                <a:sym typeface="Calibri"/>
              </a:rPr>
              <a:t>Resource handbook. Learning to teach</a:t>
            </a:r>
            <a:r>
              <a:rPr lang="en-US" sz="1200">
                <a:solidFill>
                  <a:schemeClr val="dk2"/>
                </a:solidFill>
                <a:latin typeface="Calibri"/>
                <a:ea typeface="Calibri"/>
                <a:cs typeface="Calibri"/>
                <a:sym typeface="Calibri"/>
              </a:rPr>
              <a:t> (4th ed.). Boston, MA: McGraw-Hill.</a:t>
            </a:r>
            <a:endParaRPr sz="120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Bennet, M. J. (1993). Towards ethnorelativism: A developmental model of intercultural sensitivity. In R. M. Paige (Ed.), Education for the intercultural experiences (pp. 21-71). Yarmouth, ME: Intercultural Press.</a:t>
            </a:r>
            <a:endParaRPr sz="1200">
              <a:solidFill>
                <a:schemeClr val="dk2"/>
              </a:solidFill>
              <a:latin typeface="Calibri"/>
              <a:ea typeface="Calibri"/>
              <a:cs typeface="Calibri"/>
              <a:sym typeface="Calibri"/>
            </a:endParaRPr>
          </a:p>
          <a:p>
            <a:pPr marL="0" lvl="0" indent="0" algn="l" rtl="0">
              <a:lnSpc>
                <a:spcPct val="100000"/>
              </a:lnSpc>
              <a:spcBef>
                <a:spcPts val="12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Bennet, M. J. (1998). Intercultural communication: A current perspective. In M. J. Bennet (ed.), Basic concepts of intercultural communication: selected readings (pp. 1-34). Yarmouth, ME: Intercultural Press.</a:t>
            </a:r>
            <a:endParaRPr sz="1200">
              <a:solidFill>
                <a:schemeClr val="dk2"/>
              </a:solidFill>
              <a:latin typeface="Calibri"/>
              <a:ea typeface="Calibri"/>
              <a:cs typeface="Calibri"/>
              <a:sym typeface="Calibri"/>
            </a:endParaRPr>
          </a:p>
          <a:p>
            <a:pPr marL="0" lvl="0" indent="0" algn="l" rtl="0">
              <a:lnSpc>
                <a:spcPct val="100000"/>
              </a:lnSpc>
              <a:spcBef>
                <a:spcPts val="12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Bennet, J. M. (2009). Cultivating intercultural competence. In D. K. Deardorff (Ed), the SAGE handbook of intercultural competence (121-140). Thousand Oaks, CA: Sage publications.</a:t>
            </a:r>
            <a:endParaRPr sz="1200">
              <a:solidFill>
                <a:schemeClr val="dk2"/>
              </a:solidFill>
              <a:latin typeface="Calibri"/>
              <a:ea typeface="Calibri"/>
              <a:cs typeface="Calibri"/>
              <a:sym typeface="Calibri"/>
            </a:endParaRPr>
          </a:p>
          <a:p>
            <a:pPr marL="0" lvl="0" indent="0" algn="l" rtl="0">
              <a:lnSpc>
                <a:spcPct val="100000"/>
              </a:lnSpc>
              <a:spcBef>
                <a:spcPts val="12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Brown, S., &amp; Eisterhold, J. (2004). Topics in language and culture for teachers. Ann Arbor, MI: University of Michigan Press. </a:t>
            </a:r>
            <a:endParaRPr sz="1200">
              <a:solidFill>
                <a:schemeClr val="dk2"/>
              </a:solidFill>
              <a:latin typeface="Calibri"/>
              <a:ea typeface="Calibri"/>
              <a:cs typeface="Calibri"/>
              <a:sym typeface="Calibri"/>
            </a:endParaRPr>
          </a:p>
          <a:p>
            <a:pPr marL="0" lvl="0" indent="0" algn="l" rtl="0">
              <a:lnSpc>
                <a:spcPct val="100000"/>
              </a:lnSpc>
              <a:spcBef>
                <a:spcPts val="800"/>
              </a:spcBef>
              <a:spcAft>
                <a:spcPts val="0"/>
              </a:spcAft>
              <a:buClr>
                <a:schemeClr val="dk2"/>
              </a:buClr>
              <a:buSzPts val="1100"/>
              <a:buFont typeface="Arial"/>
              <a:buNone/>
            </a:pPr>
            <a:r>
              <a:rPr lang="en-US" sz="1200">
                <a:solidFill>
                  <a:schemeClr val="dk2"/>
                </a:solidFill>
                <a:latin typeface="Calibri"/>
                <a:ea typeface="Calibri"/>
                <a:cs typeface="Calibri"/>
                <a:sym typeface="Calibri"/>
              </a:rPr>
              <a:t>Bullock, D. &amp; Sanchez, R. (2021). What’s the best way to communicate on a global team? Harvard Business Review. Retrieved on February 21, 2024 from </a:t>
            </a:r>
            <a:r>
              <a:rPr lang="en-US" sz="1200"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What’s the Best Way to Communicate on a Global Team? (hbr.org)</a:t>
            </a:r>
            <a:endParaRPr sz="1200">
              <a:solidFill>
                <a:schemeClr val="dk2"/>
              </a:solidFill>
              <a:latin typeface="Calibri"/>
              <a:ea typeface="Calibri"/>
              <a:cs typeface="Calibri"/>
              <a:sym typeface="Calibri"/>
            </a:endParaRPr>
          </a:p>
          <a:p>
            <a:pPr marL="0" lvl="0" indent="0" algn="l" rtl="0">
              <a:lnSpc>
                <a:spcPct val="80000"/>
              </a:lnSpc>
              <a:spcBef>
                <a:spcPts val="1800"/>
              </a:spcBef>
              <a:spcAft>
                <a:spcPts val="600"/>
              </a:spcAft>
              <a:buSzPts val="275"/>
              <a:buNone/>
            </a:pPr>
            <a:endParaRPr sz="100">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5"/>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References</a:t>
            </a:r>
            <a:endParaRPr/>
          </a:p>
          <a:p>
            <a:pPr marL="0" lvl="0" indent="0" algn="l" rtl="0">
              <a:lnSpc>
                <a:spcPct val="90000"/>
              </a:lnSpc>
              <a:spcBef>
                <a:spcPts val="0"/>
              </a:spcBef>
              <a:spcAft>
                <a:spcPts val="0"/>
              </a:spcAft>
              <a:buSzPts val="3000"/>
              <a:buNone/>
            </a:pPr>
            <a:endParaRPr/>
          </a:p>
        </p:txBody>
      </p:sp>
      <p:sp>
        <p:nvSpPr>
          <p:cNvPr id="569" name="Google Shape;569;p35"/>
          <p:cNvSpPr txBox="1">
            <a:spLocks noGrp="1"/>
          </p:cNvSpPr>
          <p:nvPr>
            <p:ph type="body" idx="1"/>
          </p:nvPr>
        </p:nvSpPr>
        <p:spPr>
          <a:xfrm>
            <a:off x="356850" y="673323"/>
            <a:ext cx="8394000" cy="36405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770"/>
              <a:buFont typeface="Arial"/>
              <a:buNone/>
            </a:pPr>
            <a:r>
              <a:rPr lang="en-US" sz="1000">
                <a:solidFill>
                  <a:schemeClr val="dk2"/>
                </a:solidFill>
                <a:latin typeface="Calibri"/>
                <a:ea typeface="Calibri"/>
                <a:cs typeface="Calibri"/>
                <a:sym typeface="Calibri"/>
              </a:rPr>
              <a:t>Chomsky, N. (1972). Language and mind. Harcourt Brace Jovanovich.</a:t>
            </a:r>
            <a:endParaRPr sz="100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00">
                <a:solidFill>
                  <a:schemeClr val="dk2"/>
                </a:solidFill>
                <a:latin typeface="Calibri"/>
                <a:ea typeface="Calibri"/>
                <a:cs typeface="Calibri"/>
                <a:sym typeface="Calibri"/>
              </a:rPr>
              <a:t>Dewey, J. (1938) </a:t>
            </a:r>
            <a:r>
              <a:rPr lang="en-US" sz="1000" i="1">
                <a:solidFill>
                  <a:schemeClr val="dk2"/>
                </a:solidFill>
                <a:latin typeface="Calibri"/>
                <a:ea typeface="Calibri"/>
                <a:cs typeface="Calibri"/>
                <a:sym typeface="Calibri"/>
              </a:rPr>
              <a:t>Experience and Education</a:t>
            </a:r>
            <a:r>
              <a:rPr lang="en-US" sz="1000">
                <a:solidFill>
                  <a:schemeClr val="dk2"/>
                </a:solidFill>
                <a:latin typeface="Calibri"/>
                <a:ea typeface="Calibri"/>
                <a:cs typeface="Calibri"/>
                <a:sym typeface="Calibri"/>
              </a:rPr>
              <a:t>. New York: Collier Books.</a:t>
            </a:r>
            <a:endParaRPr sz="100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00">
                <a:solidFill>
                  <a:schemeClr val="dk2"/>
                </a:solidFill>
                <a:latin typeface="Calibri"/>
                <a:ea typeface="Calibri"/>
                <a:cs typeface="Calibri"/>
                <a:sym typeface="Calibri"/>
              </a:rPr>
              <a:t>Deardoff, D. K. (2008). Intercultural competence: A definition, model, implications for education abroad. In V. Savicki (Ed.), Development intercultural competence and transformation: Theory, research, and application in international education (pp.32-52). Sterling, VA: Stylus Publishing.</a:t>
            </a:r>
            <a:endParaRPr sz="100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00">
                <a:solidFill>
                  <a:schemeClr val="dk2"/>
                </a:solidFill>
                <a:latin typeface="Calibri"/>
                <a:ea typeface="Calibri"/>
                <a:cs typeface="Calibri"/>
                <a:sym typeface="Calibri"/>
              </a:rPr>
              <a:t>﻿DuPraw, M. E. &amp;  Axner, M. (nd).Toward a More Perfect Union in an Age of Diversity: Working on Common Cross-cultural Communication Challenges. Retrieved on February 29, 2024 from </a:t>
            </a:r>
            <a:r>
              <a:rPr lang="en-US" sz="1000"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https://www.pbs.org/ampu/crosscult.html#TASKS</a:t>
            </a:r>
            <a:r>
              <a:rPr lang="en-US"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00">
                <a:solidFill>
                  <a:schemeClr val="dk2"/>
                </a:solidFill>
                <a:latin typeface="Calibri"/>
                <a:ea typeface="Calibri"/>
                <a:cs typeface="Calibri"/>
                <a:sym typeface="Calibri"/>
              </a:rPr>
              <a:t>Elliott, S.N., Kratochwill, T.R., Littlefield Cook, J. &amp; Travers, J. (2000). </a:t>
            </a:r>
            <a:r>
              <a:rPr lang="en-US" sz="1000" i="1">
                <a:solidFill>
                  <a:schemeClr val="dk2"/>
                </a:solidFill>
                <a:latin typeface="Calibri"/>
                <a:ea typeface="Calibri"/>
                <a:cs typeface="Calibri"/>
                <a:sym typeface="Calibri"/>
              </a:rPr>
              <a:t>Educational psychology: Effective teaching, effective learning (3rd ed.)</a:t>
            </a:r>
            <a:r>
              <a:rPr lang="en-US" sz="1000">
                <a:solidFill>
                  <a:schemeClr val="dk2"/>
                </a:solidFill>
                <a:latin typeface="Calibri"/>
                <a:ea typeface="Calibri"/>
                <a:cs typeface="Calibri"/>
                <a:sym typeface="Calibri"/>
              </a:rPr>
              <a:t> . Boston, MA: McGraw-Hill College.</a:t>
            </a:r>
            <a:endParaRPr sz="100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00">
                <a:solidFill>
                  <a:schemeClr val="dk2"/>
                </a:solidFill>
                <a:latin typeface="Calibri"/>
                <a:ea typeface="Calibri"/>
                <a:cs typeface="Calibri"/>
                <a:sym typeface="Calibri"/>
              </a:rPr>
              <a:t>Emerson, M. S. ( 2021) 8 ways to improve your communication skills. Retrieved on February 29, 2024 from  </a:t>
            </a:r>
            <a:r>
              <a:rPr lang="en-US" sz="1000"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https://professional.dce.harvard.edu/blog/8-ways-you-can-improve-your-communication-skills/</a:t>
            </a:r>
            <a:r>
              <a:rPr lang="en-US"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00">
                <a:solidFill>
                  <a:schemeClr val="dk2"/>
                </a:solidFill>
                <a:latin typeface="Calibri"/>
                <a:ea typeface="Calibri"/>
                <a:cs typeface="Calibri"/>
                <a:sym typeface="Calibri"/>
              </a:rPr>
              <a:t>Fox, R. (2001). </a:t>
            </a:r>
            <a:r>
              <a:rPr lang="en-US" sz="1000">
                <a:solidFill>
                  <a:schemeClr val="dk2"/>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Constructivism examined</a:t>
            </a:r>
            <a:r>
              <a:rPr lang="en-US" sz="1000">
                <a:solidFill>
                  <a:schemeClr val="dk2"/>
                </a:solidFill>
                <a:latin typeface="Calibri"/>
                <a:ea typeface="Calibri"/>
                <a:cs typeface="Calibri"/>
                <a:sym typeface="Calibri"/>
              </a:rPr>
              <a:t>. </a:t>
            </a:r>
            <a:r>
              <a:rPr lang="en-US" sz="1000" i="1">
                <a:solidFill>
                  <a:schemeClr val="dk2"/>
                </a:solidFill>
                <a:latin typeface="Calibri"/>
                <a:ea typeface="Calibri"/>
                <a:cs typeface="Calibri"/>
                <a:sym typeface="Calibri"/>
              </a:rPr>
              <a:t>Oxford review of education, 27(1)</a:t>
            </a:r>
            <a:r>
              <a:rPr lang="en-US" sz="1000">
                <a:solidFill>
                  <a:schemeClr val="dk2"/>
                </a:solidFill>
                <a:latin typeface="Calibri"/>
                <a:ea typeface="Calibri"/>
                <a:cs typeface="Calibri"/>
                <a:sym typeface="Calibri"/>
              </a:rPr>
              <a:t>, 23-35.</a:t>
            </a:r>
            <a:endParaRPr sz="1000">
              <a:solidFill>
                <a:schemeClr val="dk2"/>
              </a:solidFill>
              <a:latin typeface="Calibri"/>
              <a:ea typeface="Calibri"/>
              <a:cs typeface="Calibri"/>
              <a:sym typeface="Calibri"/>
            </a:endParaRPr>
          </a:p>
          <a:p>
            <a:pPr marL="0" lvl="0" indent="0" algn="l" rtl="0">
              <a:lnSpc>
                <a:spcPct val="115000"/>
              </a:lnSpc>
              <a:spcBef>
                <a:spcPts val="800"/>
              </a:spcBef>
              <a:spcAft>
                <a:spcPts val="0"/>
              </a:spcAft>
              <a:buClr>
                <a:schemeClr val="dk2"/>
              </a:buClr>
              <a:buSzPts val="1100"/>
              <a:buFont typeface="Arial"/>
              <a:buNone/>
            </a:pPr>
            <a:r>
              <a:rPr lang="en-US" sz="1000">
                <a:solidFill>
                  <a:srgbClr val="222222"/>
                </a:solidFill>
                <a:highlight>
                  <a:srgbClr val="FFFFFF"/>
                </a:highlight>
                <a:latin typeface="Calibri"/>
                <a:ea typeface="Calibri"/>
                <a:cs typeface="Calibri"/>
                <a:sym typeface="Calibri"/>
              </a:rPr>
              <a:t>Ge, X., Xu, C., Misaki, D., Markus, H. R., &amp; Tsai, J. L. (2024, May). How culture shapes what people want from AI. In </a:t>
            </a:r>
            <a:r>
              <a:rPr lang="en-US" sz="1000" i="1">
                <a:solidFill>
                  <a:srgbClr val="222222"/>
                </a:solidFill>
                <a:highlight>
                  <a:srgbClr val="FFFFFF"/>
                </a:highlight>
                <a:latin typeface="Calibri"/>
                <a:ea typeface="Calibri"/>
                <a:cs typeface="Calibri"/>
                <a:sym typeface="Calibri"/>
              </a:rPr>
              <a:t>Proceedings of the 2024 CHI Conference on Human Factors in Computing Systems</a:t>
            </a:r>
            <a:r>
              <a:rPr lang="en-US" sz="1000">
                <a:solidFill>
                  <a:srgbClr val="222222"/>
                </a:solidFill>
                <a:highlight>
                  <a:srgbClr val="FFFFFF"/>
                </a:highlight>
                <a:latin typeface="Calibri"/>
                <a:ea typeface="Calibri"/>
                <a:cs typeface="Calibri"/>
                <a:sym typeface="Calibri"/>
              </a:rPr>
              <a:t> (pp. 1-15).</a:t>
            </a:r>
            <a:endParaRPr sz="1000">
              <a:solidFill>
                <a:srgbClr val="222222"/>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1000">
              <a:solidFill>
                <a:srgbClr val="222222"/>
              </a:solidFill>
              <a:highlight>
                <a:srgbClr val="FFFFFF"/>
              </a:highlight>
              <a:latin typeface="Calibri"/>
              <a:ea typeface="Calibri"/>
              <a:cs typeface="Calibri"/>
              <a:sym typeface="Calibri"/>
            </a:endParaRPr>
          </a:p>
          <a:p>
            <a:pPr marL="0" lvl="0" indent="0" algn="l" rtl="0">
              <a:lnSpc>
                <a:spcPct val="80000"/>
              </a:lnSpc>
              <a:spcBef>
                <a:spcPts val="0"/>
              </a:spcBef>
              <a:spcAft>
                <a:spcPts val="0"/>
              </a:spcAft>
              <a:buClr>
                <a:schemeClr val="dk2"/>
              </a:buClr>
              <a:buSzPts val="770"/>
              <a:buFont typeface="Arial"/>
              <a:buNone/>
            </a:pPr>
            <a:r>
              <a:rPr lang="en-US" sz="1000">
                <a:solidFill>
                  <a:schemeClr val="dk2"/>
                </a:solidFill>
                <a:latin typeface="Calibri"/>
                <a:ea typeface="Calibri"/>
                <a:cs typeface="Calibri"/>
                <a:sym typeface="Calibri"/>
              </a:rPr>
              <a:t>Geary, D. (2016). How do we get people to interact? International students and the American experience. Journal of International Students, 6(2), 527-541.</a:t>
            </a:r>
            <a:endParaRPr sz="1000">
              <a:solidFill>
                <a:schemeClr val="dk2"/>
              </a:solidFill>
              <a:latin typeface="Calibri"/>
              <a:ea typeface="Calibri"/>
              <a:cs typeface="Calibri"/>
              <a:sym typeface="Calibri"/>
            </a:endParaRPr>
          </a:p>
          <a:p>
            <a:pPr marL="0" lvl="0" indent="0" algn="l" rtl="0">
              <a:lnSpc>
                <a:spcPct val="80000"/>
              </a:lnSpc>
              <a:spcBef>
                <a:spcPts val="1200"/>
              </a:spcBef>
              <a:spcAft>
                <a:spcPts val="0"/>
              </a:spcAft>
              <a:buSzPts val="770"/>
              <a:buNone/>
            </a:pPr>
            <a:r>
              <a:rPr lang="en-US" sz="1000">
                <a:solidFill>
                  <a:schemeClr val="dk2"/>
                </a:solidFill>
                <a:latin typeface="Calibri"/>
                <a:ea typeface="Calibri"/>
                <a:cs typeface="Calibri"/>
                <a:sym typeface="Calibri"/>
              </a:rPr>
              <a:t>Gusking, A. (2013). On cultural humility. Paper for Encyclopedia of Intercultural Competence Retreived on February 20, 2024 from </a:t>
            </a:r>
            <a:r>
              <a:rPr lang="en-US" sz="1000"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https://static1.squarespace.com/static/58c476372994cae7ec689bb5/t/5a4430500d9297c68875a6a3/1514418261311/_Final+Draft+on+Cultural+Humility+for+Encyclopedia+of+Intercultural+Competence.pdf</a:t>
            </a:r>
            <a:r>
              <a:rPr lang="en-US"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marL="0" lvl="0" indent="0" algn="l" rtl="0">
              <a:lnSpc>
                <a:spcPct val="80000"/>
              </a:lnSpc>
              <a:spcBef>
                <a:spcPts val="1200"/>
              </a:spcBef>
              <a:spcAft>
                <a:spcPts val="0"/>
              </a:spcAft>
              <a:buSzPts val="770"/>
              <a:buNone/>
            </a:pPr>
            <a:r>
              <a:rPr lang="en-US" sz="1000">
                <a:solidFill>
                  <a:schemeClr val="dk2"/>
                </a:solidFill>
                <a:highlight>
                  <a:srgbClr val="FFFFFF"/>
                </a:highlight>
              </a:rPr>
              <a:t>Hofstede, G. (2011). Dimensionalizing Cultures: The Hofstede model in context. </a:t>
            </a:r>
            <a:r>
              <a:rPr lang="en-US" sz="1000" i="1">
                <a:solidFill>
                  <a:schemeClr val="dk2"/>
                </a:solidFill>
                <a:highlight>
                  <a:srgbClr val="FFFFFF"/>
                </a:highlight>
              </a:rPr>
              <a:t>Online Readings in Psychology and Culture, 2</a:t>
            </a:r>
            <a:r>
              <a:rPr lang="en-US" sz="1000">
                <a:solidFill>
                  <a:schemeClr val="dk2"/>
                </a:solidFill>
                <a:highlight>
                  <a:srgbClr val="FFFFFF"/>
                </a:highlight>
              </a:rPr>
              <a:t>(1). </a:t>
            </a:r>
            <a:r>
              <a:rPr lang="en-US" sz="1000" u="sng">
                <a:solidFill>
                  <a:srgbClr val="006699"/>
                </a:solidFill>
                <a:highlight>
                  <a:srgbClr val="FFFFFF"/>
                </a:highlight>
                <a:hlinkClick r:id="rId7">
                  <a:extLst>
                    <a:ext uri="{A12FA001-AC4F-418D-AE19-62706E023703}">
                      <ahyp:hlinkClr xmlns:ahyp="http://schemas.microsoft.com/office/drawing/2018/hyperlinkcolor" val="tx"/>
                    </a:ext>
                  </a:extLst>
                </a:hlinkClick>
              </a:rPr>
              <a:t>https://doi.org/10.9707/2307-0919.1014</a:t>
            </a:r>
            <a:endParaRPr sz="1000">
              <a:solidFill>
                <a:schemeClr val="dk2"/>
              </a:solidFill>
              <a:latin typeface="Calibri"/>
              <a:ea typeface="Calibri"/>
              <a:cs typeface="Calibri"/>
              <a:sym typeface="Calibri"/>
            </a:endParaRPr>
          </a:p>
          <a:p>
            <a:pPr marL="0" lvl="0" indent="0" algn="l" rtl="0">
              <a:lnSpc>
                <a:spcPct val="80000"/>
              </a:lnSpc>
              <a:spcBef>
                <a:spcPts val="800"/>
              </a:spcBef>
              <a:spcAft>
                <a:spcPts val="0"/>
              </a:spcAft>
              <a:buSzPts val="770"/>
              <a:buNone/>
            </a:pPr>
            <a:r>
              <a:rPr lang="en-US" sz="1000">
                <a:solidFill>
                  <a:schemeClr val="dk2"/>
                </a:solidFill>
                <a:latin typeface="Calibri"/>
                <a:ea typeface="Calibri"/>
                <a:cs typeface="Calibri"/>
                <a:sym typeface="Calibri"/>
              </a:rPr>
              <a:t>King, C. S. J. &amp; Bailey, K. S. (2021). Intercultural communication and US higher education: How Us students and faculty can improve international students’ classroom experiences. International Journal of International Relations, 82, 278-287.</a:t>
            </a:r>
            <a:endParaRPr sz="100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endParaRPr sz="1000">
              <a:solidFill>
                <a:schemeClr val="dk2"/>
              </a:solidFill>
              <a:latin typeface="Calibri"/>
              <a:ea typeface="Calibri"/>
              <a:cs typeface="Calibri"/>
              <a:sym typeface="Calibri"/>
            </a:endParaRPr>
          </a:p>
          <a:p>
            <a:pPr marL="0" lvl="0" indent="0" algn="l" rtl="0">
              <a:lnSpc>
                <a:spcPct val="80000"/>
              </a:lnSpc>
              <a:spcBef>
                <a:spcPts val="1800"/>
              </a:spcBef>
              <a:spcAft>
                <a:spcPts val="600"/>
              </a:spcAft>
              <a:buSzPts val="770"/>
              <a:buNone/>
            </a:pP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6"/>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References</a:t>
            </a:r>
            <a:endParaRPr/>
          </a:p>
          <a:p>
            <a:pPr marL="0" lvl="0" indent="0" algn="l" rtl="0">
              <a:lnSpc>
                <a:spcPct val="90000"/>
              </a:lnSpc>
              <a:spcBef>
                <a:spcPts val="0"/>
              </a:spcBef>
              <a:spcAft>
                <a:spcPts val="0"/>
              </a:spcAft>
              <a:buSzPts val="3000"/>
              <a:buNone/>
            </a:pPr>
            <a:endParaRPr/>
          </a:p>
        </p:txBody>
      </p:sp>
      <p:sp>
        <p:nvSpPr>
          <p:cNvPr id="576" name="Google Shape;576;p36"/>
          <p:cNvSpPr txBox="1">
            <a:spLocks noGrp="1"/>
          </p:cNvSpPr>
          <p:nvPr>
            <p:ph type="body" idx="1"/>
          </p:nvPr>
        </p:nvSpPr>
        <p:spPr>
          <a:xfrm>
            <a:off x="393200" y="673323"/>
            <a:ext cx="8357700" cy="36405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770"/>
              <a:buFont typeface="Arial"/>
              <a:buNone/>
            </a:pPr>
            <a:r>
              <a:rPr lang="en-US" sz="1040">
                <a:solidFill>
                  <a:schemeClr val="dk2"/>
                </a:solidFill>
                <a:latin typeface="Calibri"/>
                <a:ea typeface="Calibri"/>
                <a:cs typeface="Calibri"/>
                <a:sym typeface="Calibri"/>
              </a:rPr>
              <a:t>Lakoff, G. &amp; Johnson, M. (1980). Metaphors we live by. Chicago, IL: The University of Chicago Press.</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McLeod, S. (2024). Constructivism as a theory for teaching and learning. </a:t>
            </a:r>
            <a:r>
              <a:rPr lang="en-US" sz="1040"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Simplypsychology.org</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Open Door 2023 Report on International Educational Exchange Retrieved on February 29, 2024 from </a:t>
            </a:r>
            <a:r>
              <a:rPr lang="en-US" sz="104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https://opendoorsdata.org/annual-release/international-students/</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Paige, R. M. (1993). On the nature of intercultural experiences and intercultural education. In R. M. Paige (Ed.), Education for the intercultural experiences (pp. 169-199). Yarmouth, ME: Intercultural Press.</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Paige, R. M. (2006). Dimensions of intercultural learning. In R. M. Paige, A. D. Cohen, B. Kappler, J. C. Chi &amp; J. P. Lassegard (Eds.), Maximizing study abroad:  a student’s guide to strategies for language and culture learning and use (pp. 40-41. Minneapolis: Center for Advanced Research on Language Acquisition: University of Minnesota.</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Paige, R. M, Cohen, A.D., &amp; Shively R. L. (2004). Assessing the impact of a strategies-based curriculum on language and culture learning abroad. Frontiers: The Interdisciplinary Journal of Studying Abroad, 10, 253-276.</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Paige, R. M.  &amp; Goode, M. L. (2009). Intercultural competence in intercultural education administration: Cultural mentoring. In D. K Deardoff (Ed.), The SAGE handbook of intercultural competence (pp. 333-349). Thousand Oaks, CA: Sage publications.</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Pederson, E. (1995). Language as context, language as means: spatial cognition and habitual language use. Cognitive Linguistics, 6, 33-62.</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Pinker, S. (1994). The language instinct. New York, NY: Harper Perennial Modern Classics.</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Phillips, D. C. (1995). </a:t>
            </a:r>
            <a:r>
              <a:rPr lang="en-US" sz="1040">
                <a:solidFill>
                  <a:schemeClr val="dk2"/>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The good, the bad, and the ugly: The many faces of constructivism</a:t>
            </a:r>
            <a:r>
              <a:rPr lang="en-US" sz="1040">
                <a:solidFill>
                  <a:schemeClr val="dk2"/>
                </a:solidFill>
                <a:latin typeface="Calibri"/>
                <a:ea typeface="Calibri"/>
                <a:cs typeface="Calibri"/>
                <a:sym typeface="Calibri"/>
              </a:rPr>
              <a:t>. </a:t>
            </a:r>
            <a:r>
              <a:rPr lang="en-US" sz="1040" i="1">
                <a:solidFill>
                  <a:schemeClr val="dk2"/>
                </a:solidFill>
                <a:latin typeface="Calibri"/>
                <a:ea typeface="Calibri"/>
                <a:cs typeface="Calibri"/>
                <a:sym typeface="Calibri"/>
              </a:rPr>
              <a:t>Educational researcher, 24</a:t>
            </a:r>
            <a:r>
              <a:rPr lang="en-US" sz="1040">
                <a:solidFill>
                  <a:schemeClr val="dk2"/>
                </a:solidFill>
                <a:latin typeface="Calibri"/>
                <a:ea typeface="Calibri"/>
                <a:cs typeface="Calibri"/>
                <a:sym typeface="Calibri"/>
              </a:rPr>
              <a:t> (7), 5-12.</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Rogers, C. R.  &amp; Farson, R. E. (1987).  Active listening. Excerpt from Communicating in Business Today R.G. Newman, M.A. Danzinger, M. Cohen (eds) D.C. Heath &amp; Company. Retrieved on February 28, 2024 from </a:t>
            </a:r>
            <a:r>
              <a:rPr lang="en-US" sz="1040"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https://wholebeinginstitute.com/wp-content/uploads/Rogers_Farson_Active-Listening.pdf</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Sherry, M., Thomas, P., &amp; Chui, W. H. (2010). International students: A vulnerable student population. Higher Education, 6, 33-46. </a:t>
            </a:r>
            <a:r>
              <a:rPr lang="en-US" sz="1040" u="sng">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International students: a vulnerable student population | Higher Education (springer.com)</a:t>
            </a:r>
            <a:endParaRPr sz="1040">
              <a:solidFill>
                <a:schemeClr val="dk2"/>
              </a:solidFill>
              <a:latin typeface="Calibri"/>
              <a:ea typeface="Calibri"/>
              <a:cs typeface="Calibri"/>
              <a:sym typeface="Calibri"/>
            </a:endParaRPr>
          </a:p>
          <a:p>
            <a:pPr marL="0" lvl="0" indent="0" algn="l" rtl="0">
              <a:lnSpc>
                <a:spcPct val="80000"/>
              </a:lnSpc>
              <a:spcBef>
                <a:spcPts val="1800"/>
              </a:spcBef>
              <a:spcAft>
                <a:spcPts val="600"/>
              </a:spcAft>
              <a:buSzPts val="770"/>
              <a:buNone/>
            </a:pPr>
            <a:endParaRPr sz="1879"/>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7"/>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1100"/>
              <a:buFont typeface="Arial"/>
              <a:buNone/>
            </a:pPr>
            <a:r>
              <a:rPr lang="en-US"/>
              <a:t>References</a:t>
            </a:r>
            <a:endParaRPr/>
          </a:p>
          <a:p>
            <a:pPr marL="0" lvl="0" indent="0" algn="l" rtl="0">
              <a:lnSpc>
                <a:spcPct val="90000"/>
              </a:lnSpc>
              <a:spcBef>
                <a:spcPts val="0"/>
              </a:spcBef>
              <a:spcAft>
                <a:spcPts val="0"/>
              </a:spcAft>
              <a:buSzPts val="3000"/>
              <a:buNone/>
            </a:pPr>
            <a:endParaRPr/>
          </a:p>
        </p:txBody>
      </p:sp>
      <p:sp>
        <p:nvSpPr>
          <p:cNvPr id="583" name="Google Shape;583;p37"/>
          <p:cNvSpPr txBox="1">
            <a:spLocks noGrp="1"/>
          </p:cNvSpPr>
          <p:nvPr>
            <p:ph type="body" idx="1"/>
          </p:nvPr>
        </p:nvSpPr>
        <p:spPr>
          <a:xfrm>
            <a:off x="393200" y="713673"/>
            <a:ext cx="8357700" cy="36000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770"/>
              <a:buFont typeface="Arial"/>
              <a:buNone/>
            </a:pPr>
            <a:r>
              <a:rPr lang="en-US" sz="1040">
                <a:solidFill>
                  <a:schemeClr val="dk2"/>
                </a:solidFill>
                <a:latin typeface="Calibri"/>
                <a:ea typeface="Calibri"/>
                <a:cs typeface="Calibri"/>
                <a:sym typeface="Calibri"/>
              </a:rPr>
              <a:t>Stivers, T., Enfield, N. J., Brown, P., Englert, C., Hayashi, M., Heinemann, T., Hoymann, G., Rossano, F., de Ruiter, J. P., Yoon, K. E., &amp; Levinson, S. C. (2009). Universals and cultural variation in turn-taking in conversation. </a:t>
            </a:r>
            <a:r>
              <a:rPr lang="en-US" sz="1040" i="1">
                <a:solidFill>
                  <a:schemeClr val="dk2"/>
                </a:solidFill>
                <a:latin typeface="Calibri"/>
                <a:ea typeface="Calibri"/>
                <a:cs typeface="Calibri"/>
                <a:sym typeface="Calibri"/>
              </a:rPr>
              <a:t>Proceedings of the National Academy of Sciences of the United States of America</a:t>
            </a:r>
            <a:r>
              <a:rPr lang="en-US" sz="1040">
                <a:solidFill>
                  <a:schemeClr val="dk2"/>
                </a:solidFill>
                <a:latin typeface="Calibri"/>
                <a:ea typeface="Calibri"/>
                <a:cs typeface="Calibri"/>
                <a:sym typeface="Calibri"/>
              </a:rPr>
              <a:t>, </a:t>
            </a:r>
            <a:r>
              <a:rPr lang="en-US" sz="1040" i="1">
                <a:solidFill>
                  <a:schemeClr val="dk2"/>
                </a:solidFill>
                <a:latin typeface="Calibri"/>
                <a:ea typeface="Calibri"/>
                <a:cs typeface="Calibri"/>
                <a:sym typeface="Calibri"/>
              </a:rPr>
              <a:t>106</a:t>
            </a:r>
            <a:r>
              <a:rPr lang="en-US" sz="1040">
                <a:solidFill>
                  <a:schemeClr val="dk2"/>
                </a:solidFill>
                <a:latin typeface="Calibri"/>
                <a:ea typeface="Calibri"/>
                <a:cs typeface="Calibri"/>
                <a:sym typeface="Calibri"/>
              </a:rPr>
              <a:t>(26), 10587–10592. https://doi.org/10.1073/pnas.0903616106</a:t>
            </a:r>
            <a:endParaRPr sz="1040">
              <a:solidFill>
                <a:schemeClr val="dk2"/>
              </a:solidFill>
              <a:latin typeface="Calibri"/>
              <a:ea typeface="Calibri"/>
              <a:cs typeface="Calibri"/>
              <a:sym typeface="Calibri"/>
            </a:endParaRPr>
          </a:p>
          <a:p>
            <a:pPr marL="0" lvl="0" indent="0" algn="l" rtl="0">
              <a:lnSpc>
                <a:spcPct val="80000"/>
              </a:lnSpc>
              <a:spcBef>
                <a:spcPts val="0"/>
              </a:spcBef>
              <a:spcAft>
                <a:spcPts val="0"/>
              </a:spcAft>
              <a:buClr>
                <a:schemeClr val="dk2"/>
              </a:buClr>
              <a:buSzPts val="770"/>
              <a:buFont typeface="Arial"/>
              <a:buNone/>
            </a:pPr>
            <a:r>
              <a:rPr lang="en-US" sz="1040">
                <a:solidFill>
                  <a:schemeClr val="dk2"/>
                </a:solidFill>
                <a:latin typeface="Calibri"/>
                <a:ea typeface="Calibri"/>
                <a:cs typeface="Calibri"/>
                <a:sym typeface="Calibri"/>
              </a:rPr>
              <a:t>Tran, T. H (2010). </a:t>
            </a:r>
            <a:r>
              <a:rPr lang="en-US" sz="1040" i="1">
                <a:solidFill>
                  <a:schemeClr val="dk2"/>
                </a:solidFill>
                <a:latin typeface="Calibri"/>
                <a:ea typeface="Calibri"/>
                <a:cs typeface="Calibri"/>
                <a:sym typeface="Calibri"/>
              </a:rPr>
              <a:t>Teaching Culture in the EFL/ESL Classroom</a:t>
            </a:r>
            <a:r>
              <a:rPr lang="en-US" sz="1040">
                <a:solidFill>
                  <a:schemeClr val="dk2"/>
                </a:solidFill>
                <a:latin typeface="Calibri"/>
                <a:ea typeface="Calibri"/>
                <a:cs typeface="Calibri"/>
                <a:sym typeface="Calibri"/>
              </a:rPr>
              <a:t>. ERIC Document number </a:t>
            </a:r>
            <a:r>
              <a:rPr lang="en-US" sz="1040"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ED11819</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The US Department of Health and Human Services (nd.) Think cultural health: Communication styles. Retrieved on February 29, 2024 from </a:t>
            </a:r>
            <a:r>
              <a:rPr lang="en-US" sz="104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https://thinkculturalhealth.hhs.gov/assets/pdfs/resource-library/communication-styles.pdf</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UC San Diego: International Students &amp; Program Office: Tips for effective intercultural communication with culturally diverse students. Retrieved on February 29, 2024 from </a:t>
            </a:r>
            <a:r>
              <a:rPr lang="en-US" sz="1040" u="sng">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https://ispo.ucsd.edu/_files/campus-partners/Effective-Intercultural-Communication.pdf</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University of Denver: Office of Teaching and Learning (nd.) Cross cultural communication tips. Retrieved on February 29, 2024 from </a:t>
            </a:r>
            <a:r>
              <a:rPr lang="en-US" sz="1040"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https://otl.du.edu/plan-a-course/teaching-resources/cross-cultural-communication-tips/</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van Eerde, W., &amp; Azar, S. (2020). Too Late? What Do You Mean? Cultural Norms Regarding Lateness for Meetings and Appointments. </a:t>
            </a:r>
            <a:r>
              <a:rPr lang="en-US" sz="1040" i="1">
                <a:solidFill>
                  <a:schemeClr val="dk2"/>
                </a:solidFill>
                <a:latin typeface="Calibri"/>
                <a:ea typeface="Calibri"/>
                <a:cs typeface="Calibri"/>
                <a:sym typeface="Calibri"/>
              </a:rPr>
              <a:t>Cross-Cultural Research</a:t>
            </a:r>
            <a:r>
              <a:rPr lang="en-US" sz="1040">
                <a:solidFill>
                  <a:schemeClr val="dk2"/>
                </a:solidFill>
                <a:latin typeface="Calibri"/>
                <a:ea typeface="Calibri"/>
                <a:cs typeface="Calibri"/>
                <a:sym typeface="Calibri"/>
              </a:rPr>
              <a:t>, </a:t>
            </a:r>
            <a:r>
              <a:rPr lang="en-US" sz="1040" i="1">
                <a:solidFill>
                  <a:schemeClr val="dk2"/>
                </a:solidFill>
                <a:latin typeface="Calibri"/>
                <a:ea typeface="Calibri"/>
                <a:cs typeface="Calibri"/>
                <a:sym typeface="Calibri"/>
              </a:rPr>
              <a:t>54</a:t>
            </a:r>
            <a:r>
              <a:rPr lang="en-US" sz="1040">
                <a:solidFill>
                  <a:schemeClr val="dk2"/>
                </a:solidFill>
                <a:latin typeface="Calibri"/>
                <a:ea typeface="Calibri"/>
                <a:cs typeface="Calibri"/>
                <a:sym typeface="Calibri"/>
              </a:rPr>
              <a:t>(2-3), 111-129. </a:t>
            </a:r>
            <a:r>
              <a:rPr lang="en-US" sz="1040" u="sng">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https://doi.org/10.1177/1069397119866132</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Vande Ber, M. &amp; Paige, R. M. (2009). Applying theory and research: The evolution of intercultural competence of U.S. study abroad. In D. K Deardoff (Ed.), The SAGE handbook of intercultural competence (pp. 333-349). Thousand Oaks, CA: Sage publications.</a:t>
            </a:r>
            <a:endParaRPr sz="1040">
              <a:solidFill>
                <a:schemeClr val="dk2"/>
              </a:solidFill>
              <a:latin typeface="Calibri"/>
              <a:ea typeface="Calibri"/>
              <a:cs typeface="Calibri"/>
              <a:sym typeface="Calibri"/>
            </a:endParaRPr>
          </a:p>
          <a:p>
            <a:pPr marL="0" lvl="0" indent="0" algn="l" rtl="0">
              <a:lnSpc>
                <a:spcPct val="80000"/>
              </a:lnSpc>
              <a:spcBef>
                <a:spcPts val="1200"/>
              </a:spcBef>
              <a:spcAft>
                <a:spcPts val="0"/>
              </a:spcAft>
              <a:buClr>
                <a:schemeClr val="dk2"/>
              </a:buClr>
              <a:buSzPts val="770"/>
              <a:buFont typeface="Arial"/>
              <a:buNone/>
            </a:pPr>
            <a:r>
              <a:rPr lang="en-US" sz="1040">
                <a:solidFill>
                  <a:schemeClr val="dk2"/>
                </a:solidFill>
                <a:latin typeface="Calibri"/>
                <a:ea typeface="Calibri"/>
                <a:cs typeface="Calibri"/>
                <a:sym typeface="Calibri"/>
              </a:rPr>
              <a:t>Vygotsky, L. S. (1978). </a:t>
            </a:r>
            <a:r>
              <a:rPr lang="en-US" sz="1040" i="1">
                <a:solidFill>
                  <a:schemeClr val="dk2"/>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Mind in society: The development of higher psychological processes</a:t>
            </a:r>
            <a:r>
              <a:rPr lang="en-US" sz="1040">
                <a:solidFill>
                  <a:schemeClr val="dk2"/>
                </a:solidFill>
                <a:latin typeface="Calibri"/>
                <a:ea typeface="Calibri"/>
                <a:cs typeface="Calibri"/>
                <a:sym typeface="Calibri"/>
              </a:rPr>
              <a:t>. Cambridge, MA: Harvard University Press.</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Wardhaugh, R. (2010). An introduction to sociolinguistics. Malden, MA: Wiley-Blackwell.</a:t>
            </a:r>
            <a:endParaRPr sz="1040">
              <a:solidFill>
                <a:schemeClr val="dk2"/>
              </a:solidFill>
              <a:latin typeface="Calibri"/>
              <a:ea typeface="Calibri"/>
              <a:cs typeface="Calibri"/>
              <a:sym typeface="Calibri"/>
            </a:endParaRPr>
          </a:p>
          <a:p>
            <a:pPr marL="0" lvl="0" indent="0" algn="l" rtl="0">
              <a:lnSpc>
                <a:spcPct val="80000"/>
              </a:lnSpc>
              <a:spcBef>
                <a:spcPts val="800"/>
              </a:spcBef>
              <a:spcAft>
                <a:spcPts val="0"/>
              </a:spcAft>
              <a:buClr>
                <a:schemeClr val="dk2"/>
              </a:buClr>
              <a:buSzPts val="770"/>
              <a:buFont typeface="Arial"/>
              <a:buNone/>
            </a:pPr>
            <a:r>
              <a:rPr lang="en-US" sz="1040">
                <a:solidFill>
                  <a:schemeClr val="dk2"/>
                </a:solidFill>
                <a:latin typeface="Calibri"/>
                <a:ea typeface="Calibri"/>
                <a:cs typeface="Calibri"/>
                <a:sym typeface="Calibri"/>
              </a:rPr>
              <a:t>Washington University School of Medicine in Saint Louis (nd.) Office of diversity, equity &amp; inclusion: Communicating across cultures. Retrieved on February 29, 2024 from</a:t>
            </a:r>
            <a:endParaRPr sz="1040">
              <a:solidFill>
                <a:schemeClr val="dk2"/>
              </a:solidFill>
              <a:latin typeface="Calibri"/>
              <a:ea typeface="Calibri"/>
              <a:cs typeface="Calibri"/>
              <a:sym typeface="Calibri"/>
            </a:endParaRPr>
          </a:p>
          <a:p>
            <a:pPr marL="0" lvl="0" indent="0" algn="l" rtl="0">
              <a:lnSpc>
                <a:spcPct val="80000"/>
              </a:lnSpc>
              <a:spcBef>
                <a:spcPts val="0"/>
              </a:spcBef>
              <a:spcAft>
                <a:spcPts val="0"/>
              </a:spcAft>
              <a:buClr>
                <a:schemeClr val="dk2"/>
              </a:buClr>
              <a:buSzPts val="770"/>
              <a:buFont typeface="Arial"/>
              <a:buNone/>
            </a:pPr>
            <a:r>
              <a:rPr lang="en-US" sz="1040" u="sng">
                <a:solidFill>
                  <a:schemeClr val="dk2"/>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https://diversity.med.wustl.edu/resources/strategies-for-effective-communication-across-cultures/</a:t>
            </a:r>
            <a:r>
              <a:rPr lang="en-US" sz="1040">
                <a:solidFill>
                  <a:schemeClr val="dk2"/>
                </a:solidFill>
                <a:latin typeface="Calibri"/>
                <a:ea typeface="Calibri"/>
                <a:cs typeface="Calibri"/>
                <a:sym typeface="Calibri"/>
              </a:rPr>
              <a:t> </a:t>
            </a:r>
            <a:endParaRPr sz="1040">
              <a:solidFill>
                <a:schemeClr val="dk2"/>
              </a:solidFill>
              <a:latin typeface="Calibri"/>
              <a:ea typeface="Calibri"/>
              <a:cs typeface="Calibri"/>
              <a:sym typeface="Calibri"/>
            </a:endParaRPr>
          </a:p>
          <a:p>
            <a:pPr marL="0" lvl="0" indent="0" algn="l" rtl="0">
              <a:lnSpc>
                <a:spcPct val="80000"/>
              </a:lnSpc>
              <a:spcBef>
                <a:spcPts val="0"/>
              </a:spcBef>
              <a:spcAft>
                <a:spcPts val="0"/>
              </a:spcAft>
              <a:buClr>
                <a:schemeClr val="dk2"/>
              </a:buClr>
              <a:buSzPts val="770"/>
              <a:buFont typeface="Arial"/>
              <a:buNone/>
            </a:pPr>
            <a:r>
              <a:rPr lang="en-US" sz="1040">
                <a:solidFill>
                  <a:schemeClr val="dk2"/>
                </a:solidFill>
                <a:latin typeface="Calibri"/>
                <a:ea typeface="Calibri"/>
                <a:cs typeface="Calibri"/>
                <a:sym typeface="Calibri"/>
              </a:rPr>
              <a:t>Zhou, Y., Jindal-Snape, D., Topping, K. &amp; Todman, J. (2008). Theoretical models of culture shock and adaptation in international students in higher education, Studies in Higher Education, 33:1, 63-75, DOI: </a:t>
            </a:r>
            <a:r>
              <a:rPr lang="en-US" sz="1040" u="sng">
                <a:solidFill>
                  <a:schemeClr val="dk2"/>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10.1080/03075070701794833</a:t>
            </a:r>
            <a:r>
              <a:rPr lang="en-US" sz="1040" u="sng">
                <a:solidFill>
                  <a:schemeClr val="dk2"/>
                </a:solidFill>
                <a:latin typeface="Calibri"/>
                <a:ea typeface="Calibri"/>
                <a:cs typeface="Calibri"/>
                <a:sym typeface="Calibri"/>
              </a:rPr>
              <a:t>  </a:t>
            </a:r>
            <a:endParaRPr sz="1040" u="sng">
              <a:solidFill>
                <a:schemeClr val="dk2"/>
              </a:solidFill>
              <a:latin typeface="Calibri"/>
              <a:ea typeface="Calibri"/>
              <a:cs typeface="Calibri"/>
              <a:sym typeface="Calibri"/>
            </a:endParaRPr>
          </a:p>
          <a:p>
            <a:pPr marL="0" lvl="0" indent="0" algn="l" rtl="0">
              <a:lnSpc>
                <a:spcPct val="80000"/>
              </a:lnSpc>
              <a:spcBef>
                <a:spcPts val="0"/>
              </a:spcBef>
              <a:spcAft>
                <a:spcPts val="0"/>
              </a:spcAft>
              <a:buClr>
                <a:schemeClr val="dk2"/>
              </a:buClr>
              <a:buSzPts val="770"/>
              <a:buFont typeface="Arial"/>
              <a:buNone/>
            </a:pPr>
            <a:endParaRPr sz="1040">
              <a:solidFill>
                <a:schemeClr val="dk2"/>
              </a:solidFill>
              <a:latin typeface="Calibri"/>
              <a:ea typeface="Calibri"/>
              <a:cs typeface="Calibri"/>
              <a:sym typeface="Calibri"/>
            </a:endParaRPr>
          </a:p>
          <a:p>
            <a:pPr marL="0" lvl="0" indent="0" algn="l" rtl="0">
              <a:lnSpc>
                <a:spcPct val="80000"/>
              </a:lnSpc>
              <a:spcBef>
                <a:spcPts val="1800"/>
              </a:spcBef>
              <a:spcAft>
                <a:spcPts val="600"/>
              </a:spcAft>
              <a:buSzPts val="770"/>
              <a:buNone/>
            </a:pPr>
            <a:endParaRPr sz="1879"/>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
          <p:cNvSpPr txBox="1">
            <a:spLocks noGrp="1"/>
          </p:cNvSpPr>
          <p:nvPr>
            <p:ph type="body" idx="1"/>
          </p:nvPr>
        </p:nvSpPr>
        <p:spPr>
          <a:xfrm>
            <a:off x="235325" y="786648"/>
            <a:ext cx="8515500" cy="3527100"/>
          </a:xfrm>
          <a:prstGeom prst="rect">
            <a:avLst/>
          </a:prstGeom>
          <a:noFill/>
          <a:ln>
            <a:noFill/>
          </a:ln>
        </p:spPr>
        <p:txBody>
          <a:bodyPr spcFirstLastPara="1" wrap="square" lIns="0" tIns="0" rIns="0" bIns="0" anchor="t" anchorCtr="0">
            <a:normAutofit fontScale="92500" lnSpcReduction="20000"/>
          </a:bodyPr>
          <a:lstStyle/>
          <a:p>
            <a:pPr marL="0" lvl="0" indent="-118110" algn="l" rtl="0">
              <a:lnSpc>
                <a:spcPct val="100000"/>
              </a:lnSpc>
              <a:spcBef>
                <a:spcPts val="0"/>
              </a:spcBef>
              <a:spcAft>
                <a:spcPts val="0"/>
              </a:spcAft>
              <a:buClr>
                <a:schemeClr val="dk1"/>
              </a:buClr>
              <a:buSzPct val="100000"/>
              <a:buChar char="​"/>
            </a:pPr>
            <a:r>
              <a:rPr lang="en-US"/>
              <a:t>These slides cover</a:t>
            </a:r>
            <a:endParaRPr/>
          </a:p>
          <a:p>
            <a:pPr marL="342900" lvl="1" indent="-342934" algn="l" rtl="0">
              <a:lnSpc>
                <a:spcPct val="100000"/>
              </a:lnSpc>
              <a:spcBef>
                <a:spcPts val="750"/>
              </a:spcBef>
              <a:spcAft>
                <a:spcPts val="0"/>
              </a:spcAft>
              <a:buSzPct val="100000"/>
              <a:buChar char="▶"/>
            </a:pPr>
            <a:r>
              <a:rPr lang="en-US" sz="4322"/>
              <a:t>Nexus between language and culture</a:t>
            </a:r>
            <a:endParaRPr sz="4322"/>
          </a:p>
          <a:p>
            <a:pPr marL="342900" lvl="1" indent="-342934" algn="l" rtl="0">
              <a:lnSpc>
                <a:spcPct val="100000"/>
              </a:lnSpc>
              <a:spcBef>
                <a:spcPts val="750"/>
              </a:spcBef>
              <a:spcAft>
                <a:spcPts val="0"/>
              </a:spcAft>
              <a:buSzPct val="100000"/>
              <a:buChar char="▶"/>
            </a:pPr>
            <a:r>
              <a:rPr lang="en-US" sz="4322"/>
              <a:t>Important concepts in intercultural communication</a:t>
            </a:r>
            <a:endParaRPr sz="4322"/>
          </a:p>
          <a:p>
            <a:pPr marL="342900" lvl="1" indent="-342934" algn="l" rtl="0">
              <a:lnSpc>
                <a:spcPct val="100000"/>
              </a:lnSpc>
              <a:spcBef>
                <a:spcPts val="750"/>
              </a:spcBef>
              <a:spcAft>
                <a:spcPts val="0"/>
              </a:spcAft>
              <a:buSzPct val="100000"/>
              <a:buChar char="▶"/>
            </a:pPr>
            <a:r>
              <a:rPr lang="en-US" sz="4322"/>
              <a:t>Ways to enhance intercultural communication effectiveness</a:t>
            </a:r>
            <a:endParaRPr sz="4322"/>
          </a:p>
          <a:p>
            <a:pPr marL="342900" lvl="0" indent="0" algn="l" rtl="0">
              <a:lnSpc>
                <a:spcPct val="100000"/>
              </a:lnSpc>
              <a:spcBef>
                <a:spcPts val="1200"/>
              </a:spcBef>
              <a:spcAft>
                <a:spcPts val="0"/>
              </a:spcAft>
              <a:buSzPct val="129032"/>
              <a:buNone/>
            </a:pPr>
            <a:endParaRPr sz="2400"/>
          </a:p>
          <a:p>
            <a:pPr marL="342900" lvl="1" indent="-233362" algn="l" rtl="0">
              <a:lnSpc>
                <a:spcPct val="100000"/>
              </a:lnSpc>
              <a:spcBef>
                <a:spcPts val="1200"/>
              </a:spcBef>
              <a:spcAft>
                <a:spcPts val="0"/>
              </a:spcAft>
              <a:buSzPct val="80000"/>
              <a:buNone/>
            </a:pPr>
            <a:endParaRPr/>
          </a:p>
        </p:txBody>
      </p:sp>
      <p:sp>
        <p:nvSpPr>
          <p:cNvPr id="322" name="Google Shape;322;p4"/>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sp>
        <p:nvSpPr>
          <p:cNvPr id="323" name="Google Shape;323;p4"/>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000"/>
              <a:buFont typeface="Franklin Gothic"/>
              <a:buNone/>
            </a:pPr>
            <a:r>
              <a:rPr lang="en-US"/>
              <a:t>Overview of the session</a:t>
            </a:r>
            <a:endParaRPr/>
          </a:p>
        </p:txBody>
      </p:sp>
      <p:pic>
        <p:nvPicPr>
          <p:cNvPr id="324" name="Google Shape;324;p4"/>
          <p:cNvPicPr preferRelativeResize="0"/>
          <p:nvPr/>
        </p:nvPicPr>
        <p:blipFill rotWithShape="1">
          <a:blip r:embed="rId3">
            <a:alphaModFix/>
          </a:blip>
          <a:srcRect/>
          <a:stretch/>
        </p:blipFill>
        <p:spPr>
          <a:xfrm>
            <a:off x="5180325" y="3902925"/>
            <a:ext cx="3963674" cy="1240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
          <p:cNvSpPr txBox="1">
            <a:spLocks noGrp="1"/>
          </p:cNvSpPr>
          <p:nvPr>
            <p:ph type="title"/>
          </p:nvPr>
        </p:nvSpPr>
        <p:spPr>
          <a:xfrm>
            <a:off x="393192" y="273844"/>
            <a:ext cx="8357616" cy="39913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Franklin Gothic"/>
              <a:buNone/>
            </a:pPr>
            <a:r>
              <a:rPr lang="en-US" sz="2800"/>
              <a:t>What is language?</a:t>
            </a:r>
            <a:endParaRPr/>
          </a:p>
        </p:txBody>
      </p:sp>
      <p:sp>
        <p:nvSpPr>
          <p:cNvPr id="330" name="Google Shape;330;p5"/>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grpSp>
        <p:nvGrpSpPr>
          <p:cNvPr id="331" name="Google Shape;331;p5"/>
          <p:cNvGrpSpPr/>
          <p:nvPr/>
        </p:nvGrpSpPr>
        <p:grpSpPr>
          <a:xfrm>
            <a:off x="336131" y="705975"/>
            <a:ext cx="8457979" cy="3738301"/>
            <a:chOff x="550019" y="65"/>
            <a:chExt cx="7257576" cy="2999519"/>
          </a:xfrm>
        </p:grpSpPr>
        <p:sp>
          <p:nvSpPr>
            <p:cNvPr id="332" name="Google Shape;332;p5"/>
            <p:cNvSpPr/>
            <p:nvPr/>
          </p:nvSpPr>
          <p:spPr>
            <a:xfrm>
              <a:off x="2645785" y="583615"/>
              <a:ext cx="451840"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5"/>
            <p:cNvSpPr txBox="1"/>
            <p:nvPr/>
          </p:nvSpPr>
          <p:spPr>
            <a:xfrm>
              <a:off x="2859644" y="626923"/>
              <a:ext cx="24122" cy="48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34" name="Google Shape;334;p5"/>
            <p:cNvSpPr/>
            <p:nvPr/>
          </p:nvSpPr>
          <p:spPr>
            <a:xfrm>
              <a:off x="550019" y="65"/>
              <a:ext cx="2097565" cy="1258539"/>
            </a:xfrm>
            <a:prstGeom prst="rect">
              <a:avLst/>
            </a:prstGeom>
            <a:gradFill>
              <a:gsLst>
                <a:gs pos="0">
                  <a:srgbClr val="478954"/>
                </a:gs>
                <a:gs pos="50000">
                  <a:srgbClr val="008031"/>
                </a:gs>
                <a:gs pos="100000">
                  <a:srgbClr val="00752A"/>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5"/>
            <p:cNvSpPr txBox="1"/>
            <p:nvPr/>
          </p:nvSpPr>
          <p:spPr>
            <a:xfrm>
              <a:off x="550019" y="65"/>
              <a:ext cx="2097565" cy="1258539"/>
            </a:xfrm>
            <a:prstGeom prst="rect">
              <a:avLst/>
            </a:prstGeom>
            <a:noFill/>
            <a:ln>
              <a:noFill/>
            </a:ln>
          </p:spPr>
          <p:txBody>
            <a:bodyPr spcFirstLastPara="1" wrap="square" lIns="102775" tIns="107875" rIns="102775" bIns="107875" anchor="ctr" anchorCtr="0">
              <a:noAutofit/>
            </a:bodyPr>
            <a:lstStyle/>
            <a:p>
              <a:pPr marL="0" marR="0" lvl="0" indent="0" algn="ctr" rtl="0">
                <a:lnSpc>
                  <a:spcPct val="9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An entirely human and non-intrinsic method of communicating ideas, emotions, and desires by a system of voluntarily produced symbols (Sapir, 1968)</a:t>
              </a:r>
              <a:endParaRPr sz="1400" b="0" i="0" u="none" strike="noStrike" cap="none">
                <a:solidFill>
                  <a:srgbClr val="000000"/>
                </a:solidFill>
                <a:latin typeface="Arial"/>
                <a:ea typeface="Arial"/>
                <a:cs typeface="Arial"/>
                <a:sym typeface="Arial"/>
              </a:endParaRPr>
            </a:p>
          </p:txBody>
        </p:sp>
        <p:sp>
          <p:nvSpPr>
            <p:cNvPr id="336" name="Google Shape;336;p5"/>
            <p:cNvSpPr/>
            <p:nvPr/>
          </p:nvSpPr>
          <p:spPr>
            <a:xfrm>
              <a:off x="5225790" y="583615"/>
              <a:ext cx="451840"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
            <p:cNvSpPr txBox="1"/>
            <p:nvPr/>
          </p:nvSpPr>
          <p:spPr>
            <a:xfrm>
              <a:off x="5439649" y="626923"/>
              <a:ext cx="24122" cy="48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38" name="Google Shape;338;p5"/>
            <p:cNvSpPr/>
            <p:nvPr/>
          </p:nvSpPr>
          <p:spPr>
            <a:xfrm>
              <a:off x="3130025" y="65"/>
              <a:ext cx="2097565" cy="1258539"/>
            </a:xfrm>
            <a:prstGeom prst="rect">
              <a:avLst/>
            </a:prstGeom>
            <a:gradFill>
              <a:gsLst>
                <a:gs pos="0">
                  <a:srgbClr val="478954"/>
                </a:gs>
                <a:gs pos="50000">
                  <a:srgbClr val="008031"/>
                </a:gs>
                <a:gs pos="100000">
                  <a:srgbClr val="00752A"/>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
            <p:cNvSpPr txBox="1"/>
            <p:nvPr/>
          </p:nvSpPr>
          <p:spPr>
            <a:xfrm>
              <a:off x="3130025" y="65"/>
              <a:ext cx="2097565" cy="1258539"/>
            </a:xfrm>
            <a:prstGeom prst="rect">
              <a:avLst/>
            </a:prstGeom>
            <a:noFill/>
            <a:ln>
              <a:noFill/>
            </a:ln>
          </p:spPr>
          <p:txBody>
            <a:bodyPr spcFirstLastPara="1" wrap="square" lIns="102775" tIns="107875" rIns="102775" bIns="107875" anchor="ctr" anchorCtr="0">
              <a:noAutofit/>
            </a:bodyPr>
            <a:lstStyle/>
            <a:p>
              <a:pPr marL="0" marR="0" lvl="0" indent="0" algn="ctr" rtl="0">
                <a:lnSpc>
                  <a:spcPct val="9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Signs that convey meaning (Patrikis, 1988)</a:t>
              </a:r>
              <a:endParaRPr sz="1400" b="0" i="0" u="none" strike="noStrike" cap="none">
                <a:solidFill>
                  <a:srgbClr val="000000"/>
                </a:solidFill>
                <a:latin typeface="Arial"/>
                <a:ea typeface="Arial"/>
                <a:cs typeface="Arial"/>
                <a:sym typeface="Arial"/>
              </a:endParaRPr>
            </a:p>
          </p:txBody>
        </p:sp>
        <p:sp>
          <p:nvSpPr>
            <p:cNvPr id="340" name="Google Shape;340;p5"/>
            <p:cNvSpPr/>
            <p:nvPr/>
          </p:nvSpPr>
          <p:spPr>
            <a:xfrm>
              <a:off x="1598802" y="1256805"/>
              <a:ext cx="5160011" cy="451840"/>
            </a:xfrm>
            <a:custGeom>
              <a:avLst/>
              <a:gdLst/>
              <a:ahLst/>
              <a:cxnLst/>
              <a:rect l="l" t="t" r="r" b="b"/>
              <a:pathLst>
                <a:path w="120000" h="120000" extrusionOk="0">
                  <a:moveTo>
                    <a:pt x="120000" y="0"/>
                  </a:moveTo>
                  <a:lnTo>
                    <a:pt x="120000" y="64541"/>
                  </a:lnTo>
                  <a:lnTo>
                    <a:pt x="0" y="64541"/>
                  </a:lnTo>
                  <a:lnTo>
                    <a:pt x="0" y="120000"/>
                  </a:lnTo>
                </a:path>
              </a:pathLst>
            </a:custGeom>
            <a:noFill/>
            <a:ln w="9525" cap="flat" cmpd="sng">
              <a:solidFill>
                <a:schemeClr val="accent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
            <p:cNvSpPr txBox="1"/>
            <p:nvPr/>
          </p:nvSpPr>
          <p:spPr>
            <a:xfrm>
              <a:off x="4049245" y="1480313"/>
              <a:ext cx="259125" cy="48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42" name="Google Shape;342;p5"/>
            <p:cNvSpPr/>
            <p:nvPr/>
          </p:nvSpPr>
          <p:spPr>
            <a:xfrm>
              <a:off x="5710030" y="65"/>
              <a:ext cx="2097565" cy="1258539"/>
            </a:xfrm>
            <a:prstGeom prst="rect">
              <a:avLst/>
            </a:prstGeom>
            <a:gradFill>
              <a:gsLst>
                <a:gs pos="0">
                  <a:srgbClr val="478954"/>
                </a:gs>
                <a:gs pos="50000">
                  <a:srgbClr val="008031"/>
                </a:gs>
                <a:gs pos="100000">
                  <a:srgbClr val="00752A"/>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
            <p:cNvSpPr txBox="1"/>
            <p:nvPr/>
          </p:nvSpPr>
          <p:spPr>
            <a:xfrm>
              <a:off x="5710030" y="65"/>
              <a:ext cx="2097565" cy="1258539"/>
            </a:xfrm>
            <a:prstGeom prst="rect">
              <a:avLst/>
            </a:prstGeom>
            <a:noFill/>
            <a:ln>
              <a:noFill/>
            </a:ln>
          </p:spPr>
          <p:txBody>
            <a:bodyPr spcFirstLastPara="1" wrap="square" lIns="102775" tIns="107875" rIns="102775" bIns="107875" anchor="ctr" anchorCtr="0">
              <a:noAutofit/>
            </a:bodyPr>
            <a:lstStyle/>
            <a:p>
              <a:pPr marL="0" marR="0" lvl="0" indent="0" algn="ctr" rtl="0">
                <a:lnSpc>
                  <a:spcPct val="9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A system of signs that have cultural values (Kramsch, 1998)</a:t>
              </a:r>
              <a:endParaRPr sz="1400" b="0" i="0" u="none" strike="noStrike" cap="none">
                <a:solidFill>
                  <a:schemeClr val="dk2"/>
                </a:solidFill>
                <a:latin typeface="Arial"/>
                <a:ea typeface="Arial"/>
                <a:cs typeface="Arial"/>
                <a:sym typeface="Arial"/>
              </a:endParaRPr>
            </a:p>
          </p:txBody>
        </p:sp>
        <p:sp>
          <p:nvSpPr>
            <p:cNvPr id="344" name="Google Shape;344;p5"/>
            <p:cNvSpPr/>
            <p:nvPr/>
          </p:nvSpPr>
          <p:spPr>
            <a:xfrm>
              <a:off x="2645785" y="2324595"/>
              <a:ext cx="451840" cy="91440"/>
            </a:xfrm>
            <a:custGeom>
              <a:avLst/>
              <a:gdLst/>
              <a:ahLst/>
              <a:cxnLst/>
              <a:rect l="l" t="t" r="r" b="b"/>
              <a:pathLst>
                <a:path w="120000" h="120000" extrusionOk="0">
                  <a:moveTo>
                    <a:pt x="0" y="60000"/>
                  </a:moveTo>
                  <a:lnTo>
                    <a:pt x="120000" y="60000"/>
                  </a:lnTo>
                </a:path>
              </a:pathLst>
            </a:custGeom>
            <a:noFill/>
            <a:ln w="9525" cap="flat" cmpd="sng">
              <a:solidFill>
                <a:schemeClr val="accent1"/>
              </a:solidFill>
              <a:prstDash val="solid"/>
              <a:miter lim="800000"/>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
            <p:cNvSpPr txBox="1"/>
            <p:nvPr/>
          </p:nvSpPr>
          <p:spPr>
            <a:xfrm>
              <a:off x="2859644" y="2367903"/>
              <a:ext cx="24122" cy="48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46" name="Google Shape;346;p5"/>
            <p:cNvSpPr/>
            <p:nvPr/>
          </p:nvSpPr>
          <p:spPr>
            <a:xfrm>
              <a:off x="550019" y="1741045"/>
              <a:ext cx="2097565" cy="1258539"/>
            </a:xfrm>
            <a:prstGeom prst="rect">
              <a:avLst/>
            </a:prstGeom>
            <a:gradFill>
              <a:gsLst>
                <a:gs pos="0">
                  <a:srgbClr val="478954"/>
                </a:gs>
                <a:gs pos="50000">
                  <a:srgbClr val="008031"/>
                </a:gs>
                <a:gs pos="100000">
                  <a:srgbClr val="00752A"/>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
            <p:cNvSpPr txBox="1"/>
            <p:nvPr/>
          </p:nvSpPr>
          <p:spPr>
            <a:xfrm>
              <a:off x="550019" y="1741045"/>
              <a:ext cx="2097565" cy="1258539"/>
            </a:xfrm>
            <a:prstGeom prst="rect">
              <a:avLst/>
            </a:prstGeom>
            <a:noFill/>
            <a:ln>
              <a:noFill/>
            </a:ln>
          </p:spPr>
          <p:txBody>
            <a:bodyPr spcFirstLastPara="1" wrap="square" lIns="102775" tIns="107875" rIns="102775" bIns="107875" anchor="ctr" anchorCtr="0">
              <a:noAutofit/>
            </a:bodyPr>
            <a:lstStyle/>
            <a:p>
              <a:pPr marL="0" marR="0" lvl="0" indent="0" algn="l" rtl="0">
                <a:lnSpc>
                  <a:spcPct val="90000"/>
                </a:lnSpc>
                <a:spcBef>
                  <a:spcPts val="0"/>
                </a:spcBef>
                <a:spcAft>
                  <a:spcPts val="0"/>
                </a:spcAft>
                <a:buClr>
                  <a:schemeClr val="lt2"/>
                </a:buClr>
                <a:buSzPts val="1200"/>
                <a:buFont typeface="Arial"/>
                <a:buNone/>
              </a:pPr>
              <a:r>
                <a:rPr lang="en-US" sz="1400" b="0" i="0" u="none" strike="noStrike" cap="none">
                  <a:solidFill>
                    <a:schemeClr val="lt2"/>
                  </a:solidFill>
                  <a:latin typeface="Arial"/>
                  <a:ea typeface="Arial"/>
                  <a:cs typeface="Arial"/>
                  <a:sym typeface="Arial"/>
                </a:rPr>
                <a:t>A system of verbal and non-verbal signs to express meanings (Tran, 2010)</a:t>
              </a:r>
              <a:endParaRPr sz="1400" b="0" i="0" u="none" strike="noStrike" cap="none">
                <a:solidFill>
                  <a:schemeClr val="lt2"/>
                </a:solidFill>
                <a:latin typeface="Arial"/>
                <a:ea typeface="Arial"/>
                <a:cs typeface="Arial"/>
                <a:sym typeface="Arial"/>
              </a:endParaRPr>
            </a:p>
          </p:txBody>
        </p:sp>
        <p:sp>
          <p:nvSpPr>
            <p:cNvPr id="348" name="Google Shape;348;p5"/>
            <p:cNvSpPr/>
            <p:nvPr/>
          </p:nvSpPr>
          <p:spPr>
            <a:xfrm>
              <a:off x="3130025" y="1741045"/>
              <a:ext cx="2097565" cy="1258539"/>
            </a:xfrm>
            <a:prstGeom prst="rect">
              <a:avLst/>
            </a:prstGeom>
            <a:gradFill>
              <a:gsLst>
                <a:gs pos="0">
                  <a:srgbClr val="478954"/>
                </a:gs>
                <a:gs pos="50000">
                  <a:srgbClr val="008031"/>
                </a:gs>
                <a:gs pos="100000">
                  <a:srgbClr val="00752A"/>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
            <p:cNvSpPr txBox="1"/>
            <p:nvPr/>
          </p:nvSpPr>
          <p:spPr>
            <a:xfrm>
              <a:off x="3130025" y="1741045"/>
              <a:ext cx="2097565" cy="1258539"/>
            </a:xfrm>
            <a:prstGeom prst="rect">
              <a:avLst/>
            </a:prstGeom>
            <a:noFill/>
            <a:ln>
              <a:noFill/>
            </a:ln>
          </p:spPr>
          <p:txBody>
            <a:bodyPr spcFirstLastPara="1" wrap="square" lIns="102775" tIns="107875" rIns="102775" bIns="107875" anchor="ctr" anchorCtr="0">
              <a:noAutofit/>
            </a:bodyPr>
            <a:lstStyle/>
            <a:p>
              <a:pPr marL="0" marR="0" lvl="0" indent="0" algn="ctr" rtl="0">
                <a:lnSpc>
                  <a:spcPct val="90000"/>
                </a:lnSpc>
                <a:spcBef>
                  <a:spcPts val="0"/>
                </a:spcBef>
                <a:spcAft>
                  <a:spcPts val="0"/>
                </a:spcAft>
                <a:buClr>
                  <a:schemeClr val="lt2"/>
                </a:buClr>
                <a:buSzPts val="1200"/>
                <a:buFont typeface="Arial"/>
                <a:buNone/>
              </a:pPr>
              <a:r>
                <a:rPr lang="en-US" sz="1200" b="0" i="0" u="none" strike="noStrike" cap="none">
                  <a:solidFill>
                    <a:schemeClr val="lt2"/>
                  </a:solidFill>
                  <a:latin typeface="Arial"/>
                  <a:ea typeface="Arial"/>
                  <a:cs typeface="Arial"/>
                  <a:sym typeface="Arial"/>
                </a:rPr>
                <a:t>Symbolic system referring to concepts and conceptual understanding (Altarriba &amp; Basnight-Brown, 2022)</a:t>
              </a:r>
              <a:endParaRPr sz="1200" b="0" i="0" u="none" strike="noStrike" cap="none">
                <a:solidFill>
                  <a:schemeClr val="lt2"/>
                </a:solidFill>
                <a:latin typeface="Arial"/>
                <a:ea typeface="Arial"/>
                <a:cs typeface="Arial"/>
                <a:sym typeface="Arial"/>
              </a:endParaRPr>
            </a:p>
          </p:txBody>
        </p:sp>
      </p:grpSp>
      <p:pic>
        <p:nvPicPr>
          <p:cNvPr id="350" name="Google Shape;350;p5"/>
          <p:cNvPicPr preferRelativeResize="0"/>
          <p:nvPr/>
        </p:nvPicPr>
        <p:blipFill rotWithShape="1">
          <a:blip r:embed="rId3">
            <a:alphaModFix/>
          </a:blip>
          <a:srcRect/>
          <a:stretch/>
        </p:blipFill>
        <p:spPr>
          <a:xfrm>
            <a:off x="6333900" y="2333400"/>
            <a:ext cx="2810102" cy="28101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
          <p:cNvSpPr txBox="1">
            <a:spLocks noGrp="1"/>
          </p:cNvSpPr>
          <p:nvPr>
            <p:ph type="title"/>
          </p:nvPr>
        </p:nvSpPr>
        <p:spPr>
          <a:xfrm>
            <a:off x="393192" y="274320"/>
            <a:ext cx="8357616" cy="39913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000"/>
              <a:buFont typeface="Franklin Gothic"/>
              <a:buNone/>
            </a:pPr>
            <a:r>
              <a:rPr lang="en-US"/>
              <a:t>What is culture?</a:t>
            </a:r>
            <a:endParaRPr/>
          </a:p>
        </p:txBody>
      </p:sp>
      <p:sp>
        <p:nvSpPr>
          <p:cNvPr id="356" name="Google Shape;356;p6"/>
          <p:cNvSpPr txBox="1">
            <a:spLocks noGrp="1"/>
          </p:cNvSpPr>
          <p:nvPr>
            <p:ph type="body" idx="1"/>
          </p:nvPr>
        </p:nvSpPr>
        <p:spPr>
          <a:xfrm>
            <a:off x="393192" y="1314083"/>
            <a:ext cx="8357616" cy="2999651"/>
          </a:xfrm>
          <a:prstGeom prst="rect">
            <a:avLst/>
          </a:prstGeom>
          <a:noFill/>
          <a:ln>
            <a:noFill/>
          </a:ln>
        </p:spPr>
        <p:txBody>
          <a:bodyPr spcFirstLastPara="1" wrap="square" lIns="0" tIns="0" rIns="0" bIns="0" anchor="t" anchorCtr="0">
            <a:normAutofit lnSpcReduction="10000"/>
          </a:bodyPr>
          <a:lstStyle/>
          <a:p>
            <a:pPr marL="342900" lvl="1" indent="-334962" algn="l" rtl="0">
              <a:lnSpc>
                <a:spcPct val="100000"/>
              </a:lnSpc>
              <a:spcBef>
                <a:spcPts val="975"/>
              </a:spcBef>
              <a:spcAft>
                <a:spcPts val="0"/>
              </a:spcAft>
              <a:buSzPts val="1600"/>
              <a:buChar char="▶"/>
            </a:pPr>
            <a:r>
              <a:rPr lang="en-US"/>
              <a:t>Whatever it is one has to know or believe to operate in a society (Goodenough, 1957)</a:t>
            </a:r>
            <a:endParaRPr/>
          </a:p>
          <a:p>
            <a:pPr marL="342900" lvl="1" indent="-334962" algn="l" rtl="0">
              <a:lnSpc>
                <a:spcPct val="100000"/>
              </a:lnSpc>
              <a:spcBef>
                <a:spcPts val="975"/>
              </a:spcBef>
              <a:spcAft>
                <a:spcPts val="0"/>
              </a:spcAft>
              <a:buSzPts val="1600"/>
              <a:buChar char="▶"/>
            </a:pPr>
            <a:r>
              <a:rPr lang="en-US"/>
              <a:t>Relative and changeable in time and space (Fox, 1999)</a:t>
            </a:r>
            <a:endParaRPr/>
          </a:p>
          <a:p>
            <a:pPr marL="342900" lvl="1" indent="-334962" algn="l" rtl="0">
              <a:lnSpc>
                <a:spcPct val="100000"/>
              </a:lnSpc>
              <a:spcBef>
                <a:spcPts val="975"/>
              </a:spcBef>
              <a:spcAft>
                <a:spcPts val="0"/>
              </a:spcAft>
              <a:buSzPts val="1600"/>
              <a:buChar char="▶"/>
            </a:pPr>
            <a:r>
              <a:rPr lang="en-US"/>
              <a:t>A way of life, context where people exist, think, feel, and relate to others, the glue binding people together (Brown, 2007)</a:t>
            </a:r>
            <a:endParaRPr/>
          </a:p>
          <a:p>
            <a:pPr marL="342900" lvl="1" indent="-334962" algn="l" rtl="0">
              <a:lnSpc>
                <a:spcPct val="100000"/>
              </a:lnSpc>
              <a:spcBef>
                <a:spcPts val="975"/>
              </a:spcBef>
              <a:spcAft>
                <a:spcPts val="0"/>
              </a:spcAft>
              <a:buSzPts val="1600"/>
              <a:buChar char="▶"/>
            </a:pPr>
            <a:r>
              <a:rPr lang="en-US"/>
              <a:t>The National Standards for Foreign Language Learning (1996) depicted culture as a triangle that includes philosophical perspectives, behavioral practices, and tangible and intangible products.</a:t>
            </a:r>
            <a:br>
              <a:rPr lang="en-US"/>
            </a:br>
            <a:endParaRPr/>
          </a:p>
        </p:txBody>
      </p:sp>
      <p:sp>
        <p:nvSpPr>
          <p:cNvPr id="357" name="Google Shape;357;p6"/>
          <p:cNvSpPr txBox="1">
            <a:spLocks noGrp="1"/>
          </p:cNvSpPr>
          <p:nvPr>
            <p:ph type="ftr" idx="11"/>
          </p:nvPr>
        </p:nvSpPr>
        <p:spPr>
          <a:xfrm>
            <a:off x="1399032" y="4736007"/>
            <a:ext cx="5805898"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Missouri University of Science and Technology</a:t>
            </a:r>
            <a:endParaRPr/>
          </a:p>
        </p:txBody>
      </p:sp>
      <p:pic>
        <p:nvPicPr>
          <p:cNvPr id="358" name="Google Shape;358;p6"/>
          <p:cNvPicPr preferRelativeResize="0"/>
          <p:nvPr/>
        </p:nvPicPr>
        <p:blipFill rotWithShape="1">
          <a:blip r:embed="rId3">
            <a:alphaModFix/>
          </a:blip>
          <a:srcRect/>
          <a:stretch/>
        </p:blipFill>
        <p:spPr>
          <a:xfrm>
            <a:off x="6348750" y="0"/>
            <a:ext cx="2795251" cy="1314074"/>
          </a:xfrm>
          <a:prstGeom prst="rect">
            <a:avLst/>
          </a:prstGeom>
          <a:noFill/>
          <a:ln>
            <a:noFill/>
          </a:ln>
        </p:spPr>
      </p:pic>
      <p:pic>
        <p:nvPicPr>
          <p:cNvPr id="359" name="Google Shape;359;p6"/>
          <p:cNvPicPr preferRelativeResize="0"/>
          <p:nvPr/>
        </p:nvPicPr>
        <p:blipFill rotWithShape="1">
          <a:blip r:embed="rId4">
            <a:alphaModFix/>
          </a:blip>
          <a:srcRect/>
          <a:stretch/>
        </p:blipFill>
        <p:spPr>
          <a:xfrm>
            <a:off x="7313100" y="3695524"/>
            <a:ext cx="1830899" cy="1373174"/>
          </a:xfrm>
          <a:prstGeom prst="rect">
            <a:avLst/>
          </a:prstGeom>
          <a:noFill/>
          <a:ln>
            <a:noFill/>
          </a:ln>
        </p:spPr>
      </p:pic>
      <p:pic>
        <p:nvPicPr>
          <p:cNvPr id="360" name="Google Shape;360;p6"/>
          <p:cNvPicPr preferRelativeResize="0"/>
          <p:nvPr/>
        </p:nvPicPr>
        <p:blipFill rotWithShape="1">
          <a:blip r:embed="rId5">
            <a:alphaModFix/>
          </a:blip>
          <a:srcRect/>
          <a:stretch/>
        </p:blipFill>
        <p:spPr>
          <a:xfrm>
            <a:off x="3631725" y="0"/>
            <a:ext cx="2038950" cy="1223375"/>
          </a:xfrm>
          <a:prstGeom prst="rect">
            <a:avLst/>
          </a:prstGeom>
          <a:noFill/>
          <a:ln>
            <a:noFill/>
          </a:ln>
        </p:spPr>
      </p:pic>
      <p:pic>
        <p:nvPicPr>
          <p:cNvPr id="361" name="Google Shape;361;p6"/>
          <p:cNvPicPr preferRelativeResize="0"/>
          <p:nvPr/>
        </p:nvPicPr>
        <p:blipFill rotWithShape="1">
          <a:blip r:embed="rId6">
            <a:alphaModFix/>
          </a:blip>
          <a:srcRect/>
          <a:stretch/>
        </p:blipFill>
        <p:spPr>
          <a:xfrm>
            <a:off x="7787400" y="1534275"/>
            <a:ext cx="1302550" cy="86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7"/>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Culture as a triangle</a:t>
            </a:r>
            <a:endParaRPr/>
          </a:p>
        </p:txBody>
      </p:sp>
      <p:sp>
        <p:nvSpPr>
          <p:cNvPr id="368" name="Google Shape;368;p7"/>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600"/>
              </a:spcAft>
              <a:buSzPts val="2400"/>
              <a:buNone/>
            </a:pPr>
            <a:endParaRPr/>
          </a:p>
        </p:txBody>
      </p:sp>
      <p:pic>
        <p:nvPicPr>
          <p:cNvPr id="369" name="Google Shape;369;p7"/>
          <p:cNvPicPr preferRelativeResize="0"/>
          <p:nvPr/>
        </p:nvPicPr>
        <p:blipFill rotWithShape="1">
          <a:blip r:embed="rId3">
            <a:alphaModFix/>
          </a:blip>
          <a:srcRect/>
          <a:stretch/>
        </p:blipFill>
        <p:spPr>
          <a:xfrm>
            <a:off x="393200" y="934025"/>
            <a:ext cx="8357700" cy="3299475"/>
          </a:xfrm>
          <a:prstGeom prst="rect">
            <a:avLst/>
          </a:prstGeom>
          <a:noFill/>
          <a:ln>
            <a:noFill/>
          </a:ln>
        </p:spPr>
      </p:pic>
      <p:pic>
        <p:nvPicPr>
          <p:cNvPr id="370" name="Google Shape;370;p7"/>
          <p:cNvPicPr preferRelativeResize="0"/>
          <p:nvPr/>
        </p:nvPicPr>
        <p:blipFill rotWithShape="1">
          <a:blip r:embed="rId4">
            <a:alphaModFix/>
          </a:blip>
          <a:srcRect/>
          <a:stretch/>
        </p:blipFill>
        <p:spPr>
          <a:xfrm>
            <a:off x="7130098" y="1257075"/>
            <a:ext cx="1620800" cy="215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Societal versus individual cultural levels</a:t>
            </a:r>
            <a:endParaRPr/>
          </a:p>
        </p:txBody>
      </p:sp>
      <p:sp>
        <p:nvSpPr>
          <p:cNvPr id="377" name="Google Shape;377;p9"/>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1800"/>
              </a:spcBef>
              <a:spcAft>
                <a:spcPts val="600"/>
              </a:spcAft>
              <a:buSzPts val="2400"/>
              <a:buNone/>
            </a:pPr>
            <a:endParaRPr/>
          </a:p>
        </p:txBody>
      </p:sp>
      <p:sp>
        <p:nvSpPr>
          <p:cNvPr id="378" name="Google Shape;378;p9"/>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r>
              <a:rPr lang="en-US"/>
              <a:t>(Fox, 2001; Hofstede, 2011)</a:t>
            </a:r>
            <a:endParaRPr/>
          </a:p>
        </p:txBody>
      </p:sp>
      <p:grpSp>
        <p:nvGrpSpPr>
          <p:cNvPr id="379" name="Google Shape;379;p9"/>
          <p:cNvGrpSpPr/>
          <p:nvPr/>
        </p:nvGrpSpPr>
        <p:grpSpPr>
          <a:xfrm>
            <a:off x="2961500" y="961400"/>
            <a:ext cx="3221100" cy="3220500"/>
            <a:chOff x="2961500" y="961400"/>
            <a:chExt cx="3221100" cy="3220500"/>
          </a:xfrm>
        </p:grpSpPr>
        <p:sp>
          <p:nvSpPr>
            <p:cNvPr id="380" name="Google Shape;380;p9"/>
            <p:cNvSpPr/>
            <p:nvPr/>
          </p:nvSpPr>
          <p:spPr>
            <a:xfrm>
              <a:off x="2961500" y="961400"/>
              <a:ext cx="3221100" cy="3220500"/>
            </a:xfrm>
            <a:prstGeom prst="ellipse">
              <a:avLst/>
            </a:prstGeom>
            <a:solidFill>
              <a:srgbClr val="B02B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9"/>
            <p:cNvSpPr txBox="1"/>
            <p:nvPr/>
          </p:nvSpPr>
          <p:spPr>
            <a:xfrm>
              <a:off x="3782900" y="1200950"/>
              <a:ext cx="1578000" cy="74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societal level</a:t>
              </a:r>
              <a:endParaRPr sz="1000" b="0" i="0" u="none" strike="noStrike" cap="none">
                <a:solidFill>
                  <a:srgbClr val="FFFFFF"/>
                </a:solidFill>
                <a:latin typeface="Roboto"/>
                <a:ea typeface="Roboto"/>
                <a:cs typeface="Roboto"/>
                <a:sym typeface="Roboto"/>
              </a:endParaRPr>
            </a:p>
          </p:txBody>
        </p:sp>
      </p:grpSp>
      <p:grpSp>
        <p:nvGrpSpPr>
          <p:cNvPr id="382" name="Google Shape;382;p9"/>
          <p:cNvGrpSpPr/>
          <p:nvPr/>
        </p:nvGrpSpPr>
        <p:grpSpPr>
          <a:xfrm>
            <a:off x="3474050" y="1986200"/>
            <a:ext cx="2195700" cy="2195700"/>
            <a:chOff x="3474050" y="1986200"/>
            <a:chExt cx="2195700" cy="2195700"/>
          </a:xfrm>
        </p:grpSpPr>
        <p:sp>
          <p:nvSpPr>
            <p:cNvPr id="383" name="Google Shape;383;p9"/>
            <p:cNvSpPr/>
            <p:nvPr/>
          </p:nvSpPr>
          <p:spPr>
            <a:xfrm>
              <a:off x="3474050" y="1986200"/>
              <a:ext cx="2195700" cy="2195700"/>
            </a:xfrm>
            <a:prstGeom prst="ellipse">
              <a:avLst/>
            </a:prstGeom>
            <a:solidFill>
              <a:srgbClr val="D837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9"/>
            <p:cNvSpPr txBox="1"/>
            <p:nvPr/>
          </p:nvSpPr>
          <p:spPr>
            <a:xfrm>
              <a:off x="3833274" y="2817050"/>
              <a:ext cx="1477200" cy="53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FFFFFF"/>
                  </a:solidFill>
                  <a:latin typeface="Roboto"/>
                  <a:ea typeface="Roboto"/>
                  <a:cs typeface="Roboto"/>
                  <a:sym typeface="Roboto"/>
                </a:rPr>
                <a:t>Individual level</a:t>
              </a:r>
              <a:endParaRPr sz="1000" b="0" i="0" u="none" strike="noStrike" cap="none">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1"/>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Culture in the age of AI</a:t>
            </a:r>
            <a:endParaRPr/>
          </a:p>
        </p:txBody>
      </p:sp>
      <p:sp>
        <p:nvSpPr>
          <p:cNvPr id="391" name="Google Shape;391;p11"/>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2400"/>
              <a:buNone/>
            </a:pPr>
            <a:r>
              <a:rPr lang="en-US" sz="1400">
                <a:solidFill>
                  <a:srgbClr val="222222"/>
                </a:solidFill>
                <a:highlight>
                  <a:srgbClr val="FFFFFF"/>
                </a:highlight>
              </a:rPr>
              <a:t>Cultures affect people’s perspectives about AI and its potential (</a:t>
            </a:r>
            <a:r>
              <a:rPr lang="en-US" sz="1400">
                <a:solidFill>
                  <a:srgbClr val="222222"/>
                </a:solidFill>
                <a:highlight>
                  <a:schemeClr val="lt2"/>
                </a:highlight>
              </a:rPr>
              <a:t>Ge et al., 2024)</a:t>
            </a:r>
            <a:r>
              <a:rPr lang="en-US" sz="1400">
                <a:solidFill>
                  <a:srgbClr val="222222"/>
                </a:solidFill>
                <a:highlight>
                  <a:srgbClr val="FFFFFF"/>
                </a:highlight>
              </a:rPr>
              <a:t>)</a:t>
            </a:r>
            <a:endParaRPr sz="1400">
              <a:solidFill>
                <a:srgbClr val="222222"/>
              </a:solidFill>
              <a:highlight>
                <a:srgbClr val="FFFFFF"/>
              </a:highlight>
            </a:endParaRPr>
          </a:p>
          <a:p>
            <a:pPr marL="0" lvl="0" indent="0" algn="l" rtl="0">
              <a:lnSpc>
                <a:spcPct val="115000"/>
              </a:lnSpc>
              <a:spcBef>
                <a:spcPts val="0"/>
              </a:spcBef>
              <a:spcAft>
                <a:spcPts val="0"/>
              </a:spcAft>
              <a:buClr>
                <a:schemeClr val="dk2"/>
              </a:buClr>
              <a:buSzPts val="1100"/>
              <a:buFont typeface="Arial"/>
              <a:buNone/>
            </a:pPr>
            <a:endParaRPr sz="1400">
              <a:solidFill>
                <a:srgbClr val="222222"/>
              </a:solidFill>
              <a:highlight>
                <a:srgbClr val="FFFFFF"/>
              </a:highlight>
            </a:endParaRPr>
          </a:p>
          <a:p>
            <a:pPr marL="0" lvl="0" indent="0" algn="l" rtl="0">
              <a:lnSpc>
                <a:spcPct val="115000"/>
              </a:lnSpc>
              <a:spcBef>
                <a:spcPts val="0"/>
              </a:spcBef>
              <a:spcAft>
                <a:spcPts val="0"/>
              </a:spcAft>
              <a:buNone/>
            </a:pPr>
            <a:r>
              <a:rPr lang="en-US" sz="1400">
                <a:solidFill>
                  <a:srgbClr val="222222"/>
                </a:solidFill>
                <a:highlight>
                  <a:srgbClr val="FFFFFF"/>
                </a:highlight>
              </a:rPr>
              <a:t>Technology shapes culture (Moxley, 2024)</a:t>
            </a:r>
            <a:endParaRPr sz="1400">
              <a:solidFill>
                <a:srgbClr val="222222"/>
              </a:solidFill>
              <a:highlight>
                <a:srgbClr val="FFFFFF"/>
              </a:highlight>
            </a:endParaRPr>
          </a:p>
          <a:p>
            <a:pPr marL="0" lvl="0" indent="0" algn="l" rtl="0">
              <a:lnSpc>
                <a:spcPct val="100000"/>
              </a:lnSpc>
              <a:spcBef>
                <a:spcPts val="1800"/>
              </a:spcBef>
              <a:spcAft>
                <a:spcPts val="600"/>
              </a:spcAft>
              <a:buSzPts val="2400"/>
              <a:buNone/>
            </a:pPr>
            <a:endParaRPr/>
          </a:p>
        </p:txBody>
      </p:sp>
      <p:sp>
        <p:nvSpPr>
          <p:cNvPr id="392" name="Google Shape;392;p11"/>
          <p:cNvSpPr txBox="1">
            <a:spLocks noGrp="1"/>
          </p:cNvSpPr>
          <p:nvPr>
            <p:ph type="subTitle" idx="2"/>
          </p:nvPr>
        </p:nvSpPr>
        <p:spPr>
          <a:xfrm>
            <a:off x="393192" y="740664"/>
            <a:ext cx="8357700" cy="31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300"/>
              </a:spcAft>
              <a:buSzPts val="2400"/>
              <a:buNone/>
            </a:pPr>
            <a:endParaRPr/>
          </a:p>
        </p:txBody>
      </p:sp>
      <p:pic>
        <p:nvPicPr>
          <p:cNvPr id="393" name="Google Shape;393;p11" descr="The Age Of AI Has Begun Free Stock Photo - Public Domain Pictures"/>
          <p:cNvPicPr preferRelativeResize="0"/>
          <p:nvPr/>
        </p:nvPicPr>
        <p:blipFill rotWithShape="1">
          <a:blip r:embed="rId3">
            <a:alphaModFix/>
          </a:blip>
          <a:srcRect/>
          <a:stretch/>
        </p:blipFill>
        <p:spPr>
          <a:xfrm>
            <a:off x="6583150" y="0"/>
            <a:ext cx="2560849" cy="1707200"/>
          </a:xfrm>
          <a:prstGeom prst="rect">
            <a:avLst/>
          </a:prstGeom>
          <a:noFill/>
          <a:ln>
            <a:noFill/>
          </a:ln>
        </p:spPr>
      </p:pic>
      <p:pic>
        <p:nvPicPr>
          <p:cNvPr id="394" name="Google Shape;394;p11"/>
          <p:cNvPicPr preferRelativeResize="0"/>
          <p:nvPr/>
        </p:nvPicPr>
        <p:blipFill rotWithShape="1">
          <a:blip r:embed="rId4">
            <a:alphaModFix/>
          </a:blip>
          <a:srcRect/>
          <a:stretch/>
        </p:blipFill>
        <p:spPr>
          <a:xfrm>
            <a:off x="6583150" y="3457933"/>
            <a:ext cx="2528350" cy="16855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2"/>
          <p:cNvSpPr txBox="1">
            <a:spLocks noGrp="1"/>
          </p:cNvSpPr>
          <p:nvPr>
            <p:ph type="title"/>
          </p:nvPr>
        </p:nvSpPr>
        <p:spPr>
          <a:xfrm>
            <a:off x="393192" y="274320"/>
            <a:ext cx="8357700" cy="399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US"/>
              <a:t>The CONDUIT metaphors</a:t>
            </a:r>
            <a:endParaRPr/>
          </a:p>
        </p:txBody>
      </p:sp>
      <p:sp>
        <p:nvSpPr>
          <p:cNvPr id="401" name="Google Shape;401;p12"/>
          <p:cNvSpPr txBox="1">
            <a:spLocks noGrp="1"/>
          </p:cNvSpPr>
          <p:nvPr>
            <p:ph type="body" idx="1"/>
          </p:nvPr>
        </p:nvSpPr>
        <p:spPr>
          <a:xfrm>
            <a:off x="393192" y="1314083"/>
            <a:ext cx="8357700" cy="299970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1800"/>
              </a:spcBef>
              <a:spcAft>
                <a:spcPts val="0"/>
              </a:spcAft>
              <a:buSzPts val="2400"/>
              <a:buNone/>
            </a:pPr>
            <a:r>
              <a:rPr lang="en-US"/>
              <a:t>Thoughts and ideas = object</a:t>
            </a:r>
            <a:endParaRPr/>
          </a:p>
          <a:p>
            <a:pPr marL="0" lvl="0" indent="0" algn="l" rtl="0">
              <a:lnSpc>
                <a:spcPct val="100000"/>
              </a:lnSpc>
              <a:spcBef>
                <a:spcPts val="1800"/>
              </a:spcBef>
              <a:spcAft>
                <a:spcPts val="0"/>
              </a:spcAft>
              <a:buSzPts val="2400"/>
              <a:buNone/>
            </a:pPr>
            <a:r>
              <a:rPr lang="en-US"/>
              <a:t>Language = container </a:t>
            </a:r>
            <a:endParaRPr/>
          </a:p>
          <a:p>
            <a:pPr marL="0" lvl="0" indent="0" algn="l" rtl="0">
              <a:lnSpc>
                <a:spcPct val="100000"/>
              </a:lnSpc>
              <a:spcBef>
                <a:spcPts val="1800"/>
              </a:spcBef>
              <a:spcAft>
                <a:spcPts val="0"/>
              </a:spcAft>
              <a:buSzPts val="2400"/>
              <a:buNone/>
            </a:pPr>
            <a:r>
              <a:rPr lang="en-US"/>
              <a:t>The speaker puts an object (ideas) into a container (language) and gives it to the listener.</a:t>
            </a:r>
            <a:endParaRPr/>
          </a:p>
          <a:p>
            <a:pPr marL="0" lvl="0" indent="0" algn="l" rtl="0">
              <a:lnSpc>
                <a:spcPct val="100000"/>
              </a:lnSpc>
              <a:spcBef>
                <a:spcPts val="1800"/>
              </a:spcBef>
              <a:spcAft>
                <a:spcPts val="0"/>
              </a:spcAft>
              <a:buSzPts val="2400"/>
              <a:buNone/>
            </a:pPr>
            <a:r>
              <a:rPr lang="en-US"/>
              <a:t>Example: “One-on-one meetings have been difficult as my words don’t get through.”</a:t>
            </a:r>
            <a:endParaRPr sz="1200">
              <a:solidFill>
                <a:schemeClr val="dk2"/>
              </a:solidFill>
              <a:latin typeface="Calibri"/>
              <a:ea typeface="Calibri"/>
              <a:cs typeface="Calibri"/>
              <a:sym typeface="Calibri"/>
            </a:endParaRPr>
          </a:p>
          <a:p>
            <a:pPr marL="0" lvl="0" indent="0" algn="l" rtl="0">
              <a:lnSpc>
                <a:spcPct val="100000"/>
              </a:lnSpc>
              <a:spcBef>
                <a:spcPts val="1800"/>
              </a:spcBef>
              <a:spcAft>
                <a:spcPts val="600"/>
              </a:spcAft>
              <a:buSzPts val="2400"/>
              <a:buNone/>
            </a:pPr>
            <a:endParaRPr/>
          </a:p>
        </p:txBody>
      </p:sp>
      <p:pic>
        <p:nvPicPr>
          <p:cNvPr id="402" name="Google Shape;402;p12"/>
          <p:cNvPicPr preferRelativeResize="0"/>
          <p:nvPr/>
        </p:nvPicPr>
        <p:blipFill rotWithShape="1">
          <a:blip r:embed="rId3">
            <a:alphaModFix/>
          </a:blip>
          <a:srcRect/>
          <a:stretch/>
        </p:blipFill>
        <p:spPr>
          <a:xfrm>
            <a:off x="6051375" y="0"/>
            <a:ext cx="3092623" cy="2319448"/>
          </a:xfrm>
          <a:prstGeom prst="rect">
            <a:avLst/>
          </a:prstGeom>
          <a:noFill/>
          <a:ln>
            <a:noFill/>
          </a:ln>
        </p:spPr>
      </p:pic>
      <p:pic>
        <p:nvPicPr>
          <p:cNvPr id="403" name="Google Shape;403;p12"/>
          <p:cNvPicPr preferRelativeResize="0"/>
          <p:nvPr/>
        </p:nvPicPr>
        <p:blipFill rotWithShape="1">
          <a:blip r:embed="rId4">
            <a:alphaModFix/>
          </a:blip>
          <a:srcRect/>
          <a:stretch/>
        </p:blipFill>
        <p:spPr>
          <a:xfrm>
            <a:off x="3769125" y="3499225"/>
            <a:ext cx="2468126" cy="1644275"/>
          </a:xfrm>
          <a:prstGeom prst="rect">
            <a:avLst/>
          </a:prstGeom>
          <a:noFill/>
          <a:ln>
            <a:noFill/>
          </a:ln>
        </p:spPr>
      </p:pic>
    </p:spTree>
  </p:cSld>
  <p:clrMapOvr>
    <a:masterClrMapping/>
  </p:clrMapOvr>
</p:sld>
</file>

<file path=ppt/theme/theme1.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3005</Words>
  <Application>Microsoft Office PowerPoint</Application>
  <PresentationFormat>On-screen Show (16:9)</PresentationFormat>
  <Paragraphs>231</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Roboto</vt:lpstr>
      <vt:lpstr>Libre Franklin Medium</vt:lpstr>
      <vt:lpstr>Franklin Gothic</vt:lpstr>
      <vt:lpstr>NTR</vt:lpstr>
      <vt:lpstr>Arial</vt:lpstr>
      <vt:lpstr>Wingdings</vt:lpstr>
      <vt:lpstr>Calibri</vt:lpstr>
      <vt:lpstr>Primary Logo</vt:lpstr>
      <vt:lpstr>Primary Logo</vt:lpstr>
      <vt:lpstr>Key to Effective Intercultural Communication  </vt:lpstr>
      <vt:lpstr>Consider this</vt:lpstr>
      <vt:lpstr>Overview of the session</vt:lpstr>
      <vt:lpstr>What is language?</vt:lpstr>
      <vt:lpstr>What is culture?</vt:lpstr>
      <vt:lpstr>Culture as a triangle</vt:lpstr>
      <vt:lpstr>Societal versus individual cultural levels</vt:lpstr>
      <vt:lpstr>Culture in the age of AI</vt:lpstr>
      <vt:lpstr>The CONDUIT metaphors</vt:lpstr>
      <vt:lpstr>The CONDUIT metaphors</vt:lpstr>
      <vt:lpstr>Problems with the CONDUIT metaphors</vt:lpstr>
      <vt:lpstr>Differences across cultures</vt:lpstr>
      <vt:lpstr>Key concepts in intercultural communication</vt:lpstr>
      <vt:lpstr>Key concepts in intercultural communication </vt:lpstr>
      <vt:lpstr>Developmental Model of Intercultural Sensitivity</vt:lpstr>
      <vt:lpstr>6 cultural dimensions (Hofstede, 2011)</vt:lpstr>
      <vt:lpstr>Cultural humility (Guskin, 2013)</vt:lpstr>
      <vt:lpstr>Striving for excellence in intercultural communication</vt:lpstr>
      <vt:lpstr>Common expectations for effective communication</vt:lpstr>
      <vt:lpstr>Fostering effective intercultural communication </vt:lpstr>
      <vt:lpstr>Attitudes</vt:lpstr>
      <vt:lpstr>Knowledge</vt:lpstr>
      <vt:lpstr>Skills</vt:lpstr>
      <vt:lpstr>Fostering effective intercultural communication </vt:lpstr>
      <vt:lpstr>References</vt:lpstr>
      <vt:lpstr>References </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Tran, Thu</dc:creator>
  <cp:lastModifiedBy>Tran, Thu</cp:lastModifiedBy>
  <cp:revision>1</cp:revision>
  <cp:lastPrinted>2025-07-10T14:10:28Z</cp:lastPrinted>
  <dcterms:modified xsi:type="dcterms:W3CDTF">2025-07-10T14:16:32Z</dcterms:modified>
</cp:coreProperties>
</file>